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4"/>
  </p:sldMasterIdLst>
  <p:notesMasterIdLst>
    <p:notesMasterId r:id="rId23"/>
  </p:notesMasterIdLst>
  <p:sldIdLst>
    <p:sldId id="256" r:id="rId5"/>
    <p:sldId id="299" r:id="rId6"/>
    <p:sldId id="292" r:id="rId7"/>
    <p:sldId id="300" r:id="rId8"/>
    <p:sldId id="305" r:id="rId9"/>
    <p:sldId id="303" r:id="rId10"/>
    <p:sldId id="280" r:id="rId11"/>
    <p:sldId id="306" r:id="rId12"/>
    <p:sldId id="288" r:id="rId13"/>
    <p:sldId id="282" r:id="rId14"/>
    <p:sldId id="307" r:id="rId15"/>
    <p:sldId id="285" r:id="rId16"/>
    <p:sldId id="283" r:id="rId17"/>
    <p:sldId id="304" r:id="rId18"/>
    <p:sldId id="308" r:id="rId19"/>
    <p:sldId id="309" r:id="rId20"/>
    <p:sldId id="296" r:id="rId21"/>
    <p:sldId id="293" r:id="rId22"/>
  </p:sldIdLst>
  <p:sldSz cx="9144000" cy="5143500" type="screen16x9"/>
  <p:notesSz cx="6858000" cy="9144000"/>
  <p:embeddedFontLst>
    <p:embeddedFont>
      <p:font typeface="Gothic A1" pitchFamily="2" charset="-127"/>
      <p:regular r:id="rId24"/>
      <p:bold r:id="rId25"/>
    </p:embeddedFont>
    <p:embeddedFont>
      <p:font typeface="IBM Plex Mono" panose="020B0509050203000203" pitchFamily="49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B4300F-C8FB-A759-C629-C546E0016971}" name="Melissa Canney" initials="MC" userId="S::melissa@excelined.org::1ed0bc2a-095c-4c89-b1dc-41cbec3858a6" providerId="AD"/>
  <p188:author id="{67BC745B-5BD7-ED6F-EB82-7537B1552C5E}" name="Quentin Suffren" initials="QS" userId="S::quentin@excelined.org::2d11a665-449e-483c-b953-218a3ba93636" providerId="AD"/>
  <p188:author id="{6EB3B35D-66D4-EE50-C6AB-88333A7F64DE}" name="Guest User" initials="GU" userId="S::urn:spo:anon#cfcabb0ecd8ffd605d732b4ba1c5dbddd0a1ec987e2d5d6c20335393d44e8c4c::" providerId="AD"/>
  <p188:author id="{6F2671CF-F0BD-0B98-ED1D-C11FA8C90073}" name="Matt Walsh" initials="MW" userId="Matt Walsh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ECC"/>
    <a:srgbClr val="05678B"/>
    <a:srgbClr val="990099"/>
    <a:srgbClr val="793889"/>
    <a:srgbClr val="08A8B0"/>
    <a:srgbClr val="9900CC"/>
    <a:srgbClr val="F54562"/>
    <a:srgbClr val="E8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D1E77-479C-4506-BAB9-1E9AEB48548B}" vWet="2" dt="2022-11-07T18:41:20.990"/>
    <p1510:client id="{AE7EDD46-9593-8040-A539-467E2D2840ED}" v="1648" dt="2022-11-07T19:33:00.745"/>
    <p1510:client id="{BB294BF8-00EC-4983-B36D-59E8972C8F16}" v="1555" dt="2022-11-07T19:28:17.971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/>
    <p:restoredTop sz="88844"/>
  </p:normalViewPr>
  <p:slideViewPr>
    <p:cSldViewPr snapToGrid="0" snapToObjects="1">
      <p:cViewPr varScale="1">
        <p:scale>
          <a:sx n="151" d="100"/>
          <a:sy n="151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s.education.ohio.gov/report/report-card-data-industry-recognized-credential-attainment-%E2%80%93-masked-version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rgbClr val="38AECC"/>
                </a:solidFill>
              </a:rPr>
              <a:t>Credentials Earned by Graduation Cohort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Credentials Earned</c:v>
                </c:pt>
              </c:strCache>
            </c:strRef>
          </c:tx>
          <c:spPr>
            <a:solidFill>
              <a:srgbClr val="38AE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0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8695</c:v>
                </c:pt>
                <c:pt idx="1">
                  <c:v>16021</c:v>
                </c:pt>
                <c:pt idx="2">
                  <c:v>21374</c:v>
                </c:pt>
                <c:pt idx="3">
                  <c:v>29032</c:v>
                </c:pt>
                <c:pt idx="4">
                  <c:v>40531</c:v>
                </c:pt>
                <c:pt idx="5">
                  <c:v>53331</c:v>
                </c:pt>
                <c:pt idx="6">
                  <c:v>51287</c:v>
                </c:pt>
                <c:pt idx="7">
                  <c:v>59155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A-4D36-99F0-60BD6E74A9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3"/>
        <c:axId val="413833600"/>
        <c:axId val="413837760"/>
      </c:barChart>
      <c:catAx>
        <c:axId val="413833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b" anchorCtr="1"/>
              <a:lstStyle/>
              <a:p>
                <a:pPr algn="l"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Source:</a:t>
                </a:r>
                <a:r>
                  <a:rPr lang="en-US" sz="1100" baseline="0"/>
                  <a:t> </a:t>
                </a:r>
                <a:r>
                  <a:rPr lang="en-US" sz="1100" baseline="0">
                    <a:hlinkClick xmlns:r="http://schemas.openxmlformats.org/officeDocument/2006/relationships" r:id="rId3"/>
                  </a:rPr>
                  <a:t>OH Industry Recognized Credentials Dashboard</a:t>
                </a:r>
                <a:r>
                  <a:rPr lang="en-US" sz="1100" baseline="0"/>
                  <a:t>   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0.14167318520507288"/>
              <c:y val="0.932296660195713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b" anchorCtr="1"/>
            <a:lstStyle/>
            <a:p>
              <a:pPr algn="l"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7760"/>
        <c:crosses val="autoZero"/>
        <c:auto val="1"/>
        <c:lblAlgn val="ctr"/>
        <c:lblOffset val="100"/>
        <c:noMultiLvlLbl val="0"/>
      </c:catAx>
      <c:valAx>
        <c:axId val="4138377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1383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38AECC"/>
                </a:solidFill>
              </a:rPr>
              <a:t>Earned</a:t>
            </a:r>
            <a:r>
              <a:rPr lang="en-US" b="1" baseline="0">
                <a:solidFill>
                  <a:srgbClr val="38AECC"/>
                </a:solidFill>
              </a:rPr>
              <a:t> </a:t>
            </a:r>
            <a:r>
              <a:rPr lang="en-US" b="1">
                <a:solidFill>
                  <a:srgbClr val="38AECC"/>
                </a:solidFill>
              </a:rPr>
              <a:t>Credentials (2020)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Credentials Earned (2020)</c:v>
                </c:pt>
              </c:strCache>
            </c:strRef>
          </c:tx>
          <c:dPt>
            <c:idx val="0"/>
            <c:bubble3D val="0"/>
            <c:spPr>
              <a:solidFill>
                <a:srgbClr val="0567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AD-44D8-A1CD-68684DB23F13}"/>
              </c:ext>
            </c:extLst>
          </c:dPt>
          <c:dPt>
            <c:idx val="1"/>
            <c:bubble3D val="0"/>
            <c:spPr>
              <a:solidFill>
                <a:srgbClr val="38AE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AD-44D8-A1CD-68684DB23F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AD-44D8-A1CD-68684DB23F13}"/>
              </c:ext>
            </c:extLst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AD-44D8-A1CD-68684DB23F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AD-44D8-A1CD-68684DB23F13}"/>
              </c:ext>
            </c:extLst>
          </c:dPt>
          <c:dLbls>
            <c:dLbl>
              <c:idx val="0"/>
              <c:layout>
                <c:manualLayout>
                  <c:x val="2.1131483490902134E-2"/>
                  <c:y val="3.8915227313954573E-3"/>
                </c:manualLayout>
              </c:layout>
              <c:tx>
                <c:rich>
                  <a:bodyPr/>
                  <a:lstStyle/>
                  <a:p>
                    <a:fld id="{6B9F9569-0532-4A08-853B-4F2C87DEA110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87BA58D3-B308-42AB-AF62-3E23ABE273B1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3AD-44D8-A1CD-68684DB23F13}"/>
                </c:ext>
              </c:extLst>
            </c:dLbl>
            <c:dLbl>
              <c:idx val="1"/>
              <c:layout>
                <c:manualLayout>
                  <c:x val="3.4464661392618112E-2"/>
                  <c:y val="-1.7511852291279557E-2"/>
                </c:manualLayout>
              </c:layout>
              <c:tx>
                <c:rich>
                  <a:bodyPr/>
                  <a:lstStyle/>
                  <a:p>
                    <a:fld id="{07B41ED5-0645-4777-8F00-C9BBED34A8AF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6A737A24-01BF-46D7-BB02-7114F6390A75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97820975607781"/>
                      <c:h val="0.152645132348543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AD-44D8-A1CD-68684DB23F13}"/>
                </c:ext>
              </c:extLst>
            </c:dLbl>
            <c:dLbl>
              <c:idx val="2"/>
              <c:layout>
                <c:manualLayout>
                  <c:x val="-1.9206827698580401E-2"/>
                  <c:y val="8.75592614563970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AD-44D8-A1CD-68684DB23F13}"/>
                </c:ext>
              </c:extLst>
            </c:dLbl>
            <c:dLbl>
              <c:idx val="3"/>
              <c:layout>
                <c:manualLayout>
                  <c:x val="-1.9157105441399223E-2"/>
                  <c:y val="9.7288068284883658E-4"/>
                </c:manualLayout>
              </c:layout>
              <c:tx>
                <c:rich>
                  <a:bodyPr/>
                  <a:lstStyle/>
                  <a:p>
                    <a:fld id="{2151BE6E-8536-4DF4-BE8D-4669A4A9FAFB}" type="CATEGORYNAME">
                      <a:rPr lang="en-US" b="1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9181BA49-2329-48CE-A140-0B72A4F16A7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280941696728"/>
                      <c:h val="0.19963511612058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3AD-44D8-A1CD-68684DB23F13}"/>
                </c:ext>
              </c:extLst>
            </c:dLbl>
            <c:dLbl>
              <c:idx val="4"/>
              <c:layout>
                <c:manualLayout>
                  <c:x val="0.20815616309756804"/>
                  <c:y val="-0.110908397844770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AD-44D8-A1CD-68684DB23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License</c:v>
                </c:pt>
                <c:pt idx="1">
                  <c:v>Certification</c:v>
                </c:pt>
                <c:pt idx="2">
                  <c:v>Software</c:v>
                </c:pt>
                <c:pt idx="3">
                  <c:v>General Career Readiness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2743</c:v>
                </c:pt>
                <c:pt idx="1">
                  <c:v>25963</c:v>
                </c:pt>
                <c:pt idx="2">
                  <c:v>3799</c:v>
                </c:pt>
                <c:pt idx="3">
                  <c:v>18782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AD-44D8-A1CD-68684DB23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90"/>
        <c:holeSize val="3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rgbClr val="05678B"/>
                </a:solidFill>
                <a:effectLst/>
              </a:rPr>
              <a:t>Promoted List (2022)</a:t>
            </a:r>
            <a:endParaRPr lang="en-US">
              <a:solidFill>
                <a:srgbClr val="05678B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Promoted List </c:v>
                </c:pt>
              </c:strCache>
            </c:strRef>
          </c:tx>
          <c:dPt>
            <c:idx val="0"/>
            <c:bubble3D val="0"/>
            <c:spPr>
              <a:solidFill>
                <a:srgbClr val="0567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0E-4228-B7ED-B9A62BF80119}"/>
              </c:ext>
            </c:extLst>
          </c:dPt>
          <c:dPt>
            <c:idx val="1"/>
            <c:bubble3D val="0"/>
            <c:spPr>
              <a:solidFill>
                <a:srgbClr val="38AE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0E-4228-B7ED-B9A62BF801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0E-4228-B7ED-B9A62BF80119}"/>
              </c:ext>
            </c:extLst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0E-4228-B7ED-B9A62BF801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0E-4228-B7ED-B9A62BF80119}"/>
              </c:ext>
            </c:extLst>
          </c:dPt>
          <c:dLbls>
            <c:dLbl>
              <c:idx val="0"/>
              <c:layout>
                <c:manualLayout>
                  <c:x val="0.16011589806128398"/>
                  <c:y val="3.8915227313954429E-2"/>
                </c:manualLayout>
              </c:layout>
              <c:tx>
                <c:rich>
                  <a:bodyPr/>
                  <a:lstStyle/>
                  <a:p>
                    <a:fld id="{6B9F9569-0532-4A08-853B-4F2C87DEA110}" type="CATEGORYNAME">
                      <a:rPr lang="en-US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87BA58D3-B308-42AB-AF62-3E23ABE273B1}" type="PERCENTAG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36574360111426"/>
                      <c:h val="0.105654842157386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0E-4228-B7ED-B9A62BF80119}"/>
                </c:ext>
              </c:extLst>
            </c:dLbl>
            <c:dLbl>
              <c:idx val="1"/>
              <c:layout>
                <c:manualLayout>
                  <c:x val="0.13417099079805175"/>
                  <c:y val="0.1692812388157024"/>
                </c:manualLayout>
              </c:layout>
              <c:tx>
                <c:rich>
                  <a:bodyPr/>
                  <a:lstStyle/>
                  <a:p>
                    <a:fld id="{07B41ED5-0645-4777-8F00-C9BBED34A8AF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6A737A24-01BF-46D7-BB02-7114F6390A75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97820975607781"/>
                      <c:h val="0.152645132348543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0E-4228-B7ED-B9A62BF80119}"/>
                </c:ext>
              </c:extLst>
            </c:dLbl>
            <c:dLbl>
              <c:idx val="2"/>
              <c:layout>
                <c:manualLayout>
                  <c:x val="1.7049976102388724E-2"/>
                  <c:y val="-6.81016477994204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0E-4228-B7ED-B9A62BF80119}"/>
                </c:ext>
              </c:extLst>
            </c:dLbl>
            <c:dLbl>
              <c:idx val="3"/>
              <c:layout>
                <c:manualLayout>
                  <c:x val="0.19444233633704922"/>
                  <c:y val="-6.1291329809922093E-2"/>
                </c:manualLayout>
              </c:layout>
              <c:tx>
                <c:rich>
                  <a:bodyPr/>
                  <a:lstStyle/>
                  <a:p>
                    <a:fld id="{2151BE6E-8536-4DF4-BE8D-4669A4A9FAFB}" type="CATEGORYNAME">
                      <a:rPr lang="en-US" b="1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9181BA49-2329-48CE-A140-0B72A4F16A7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280941696728"/>
                      <c:h val="0.19963511612058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80E-4228-B7ED-B9A62BF80119}"/>
                </c:ext>
              </c:extLst>
            </c:dLbl>
            <c:dLbl>
              <c:idx val="4"/>
              <c:layout>
                <c:manualLayout>
                  <c:x val="0.20815616309756804"/>
                  <c:y val="-0.110908397844770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0E-4228-B7ED-B9A62BF80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License</c:v>
                </c:pt>
                <c:pt idx="1">
                  <c:v>Certification</c:v>
                </c:pt>
                <c:pt idx="2">
                  <c:v>Software</c:v>
                </c:pt>
                <c:pt idx="3">
                  <c:v>General Career Readiness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382</c:v>
                </c:pt>
                <c:pt idx="2">
                  <c:v>46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0E-4228-B7ED-B9A62BF801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90"/>
        <c:holeSize val="3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cf8b168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cf8b1688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12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336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510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032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436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403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785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414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5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83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73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1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roll-ups: different versions/years of Adobe, similar skills across ASE certifications,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8978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numerical definitions/thresholds for each category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435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12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011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eafd7ac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eafd7ac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61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: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9443"/>
          <a:stretch/>
        </p:blipFill>
        <p:spPr>
          <a:xfrm>
            <a:off x="0" y="0"/>
            <a:ext cx="9144000" cy="36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457200"/>
            <a:ext cx="8229600" cy="211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3629025"/>
            <a:ext cx="9144000" cy="15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800600" y="4348200"/>
            <a:ext cx="3886200" cy="338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192153"/>
            <a:ext cx="2171699" cy="49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1: Content, 1 Column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457400" y="2571750"/>
            <a:ext cx="6171900" cy="18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2"/>
          </p:nvPr>
        </p:nvSpPr>
        <p:spPr>
          <a:xfrm>
            <a:off x="457200" y="2170650"/>
            <a:ext cx="6171900" cy="40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457200" y="4692575"/>
            <a:ext cx="548700" cy="29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3FD8-F0BA-821E-505E-BAB058CB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BC23C-5199-BDC3-F213-5AE767AA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8FB4B-B842-91A5-FB11-DAC3B640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664-AB01-42C2-AC31-7C49591FAD74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3C05F-D2D1-C902-4364-77BFA232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79006-8F40-08F6-F7B7-238C8F16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BC56-AAD8-4B82-8D46-9290DBB4C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3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7619-E4E7-9269-C103-6A3DBDEB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EA2A8-692F-48D2-0A05-0BD975335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C504F-FA3D-1DC6-C7D7-7A7A2A913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2C548-8512-D4D1-7E7C-5E2AF090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664-AB01-42C2-AC31-7C49591FAD74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99F33-880A-DD55-3EF9-23D82BD7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3FCA2-7A8E-A50A-BDAF-BC5CA97B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BC56-AAD8-4B82-8D46-9290DBB4C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14475"/>
            <a:ext cx="8229600" cy="3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1pPr>
            <a:lvl2pPr marL="914400" lvl="1" indent="-29845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2pPr>
            <a:lvl3pPr marL="1371600" lvl="2" indent="-29845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3pPr>
            <a:lvl4pPr marL="1828800" lvl="3" indent="-29845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4pPr>
            <a:lvl5pPr marL="2286000" lvl="4" indent="-29845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5pPr>
            <a:lvl6pPr marL="2743200" lvl="5" indent="-29845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6pPr>
            <a:lvl7pPr marL="3200400" lvl="6" indent="-29845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7pPr>
            <a:lvl8pPr marL="3657600" lvl="7" indent="-29845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8pPr>
            <a:lvl9pPr marL="4114800" lvl="8" indent="-29845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6">
            <a:alphaModFix/>
          </a:blip>
          <a:srcRect r="10"/>
          <a:stretch/>
        </p:blipFill>
        <p:spPr>
          <a:xfrm>
            <a:off x="8600536" y="4620702"/>
            <a:ext cx="345250" cy="3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57200" y="4692575"/>
            <a:ext cx="548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67" r:id="rId3"/>
    <p:sldLayoutId id="214748366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orient="horz" pos="2952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  <p15:guide id="9" orient="horz" pos="2286">
          <p15:clr>
            <a:srgbClr val="EA4335"/>
          </p15:clr>
        </p15:guide>
        <p15:guide id="10" orient="horz" pos="95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ctrTitle"/>
          </p:nvPr>
        </p:nvSpPr>
        <p:spPr>
          <a:xfrm>
            <a:off x="457200" y="457200"/>
            <a:ext cx="8229600" cy="211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K-12 Industry Credential Analysis: Ohio</a:t>
            </a:r>
            <a:br>
              <a:rPr lang="en" sz="5400" dirty="0"/>
            </a:br>
            <a:br>
              <a:rPr lang="en" sz="5400" dirty="0"/>
            </a:br>
            <a:r>
              <a:rPr lang="en" sz="1800" dirty="0"/>
              <a:t>November 2022</a:t>
            </a:r>
            <a:br>
              <a:rPr lang="en" sz="5400" dirty="0"/>
            </a:br>
            <a:br>
              <a:rPr lang="en" sz="2400" dirty="0"/>
            </a:br>
            <a:endParaRPr sz="5400" dirty="0"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1"/>
          </p:nvPr>
        </p:nvSpPr>
        <p:spPr>
          <a:xfrm>
            <a:off x="457200" y="4686300"/>
            <a:ext cx="2221346" cy="33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Lightcast.io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10D49-48CB-5028-FFC9-93C7D0FD2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746" y="4050610"/>
            <a:ext cx="2627894" cy="663817"/>
          </a:xfrm>
          <a:prstGeom prst="rect">
            <a:avLst/>
          </a:prstGeom>
        </p:spPr>
      </p:pic>
      <p:sp>
        <p:nvSpPr>
          <p:cNvPr id="3" name="Google Shape;137;p19">
            <a:extLst>
              <a:ext uri="{FF2B5EF4-FFF2-40B4-BE49-F238E27FC236}">
                <a16:creationId xmlns:a16="http://schemas.microsoft.com/office/drawing/2014/main" id="{2D3AE3D6-06F7-514D-CCC2-5A0A48B4EE32}"/>
              </a:ext>
            </a:extLst>
          </p:cNvPr>
          <p:cNvSpPr txBox="1">
            <a:spLocks/>
          </p:cNvSpPr>
          <p:nvPr/>
        </p:nvSpPr>
        <p:spPr>
          <a:xfrm>
            <a:off x="6465456" y="4686300"/>
            <a:ext cx="2221346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en-US"/>
              <a:t>Excel</a:t>
            </a:r>
            <a:r>
              <a:rPr lang="en-US" i="1"/>
              <a:t>in</a:t>
            </a:r>
            <a:r>
              <a:rPr lang="en-US"/>
              <a:t>Ed.org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C1A8F2-C443-4B10-6EBE-0FC7467B8EDF}"/>
              </a:ext>
            </a:extLst>
          </p:cNvPr>
          <p:cNvSpPr txBox="1"/>
          <p:nvPr/>
        </p:nvSpPr>
        <p:spPr>
          <a:xfrm>
            <a:off x="324464" y="1868440"/>
            <a:ext cx="3584916" cy="25699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sz="4000" b="1" dirty="0">
                <a:solidFill>
                  <a:srgbClr val="05678B"/>
                </a:solidFill>
              </a:rPr>
              <a:t>3% </a:t>
            </a:r>
            <a:r>
              <a:rPr lang="en" sz="2400" b="1" dirty="0">
                <a:solidFill>
                  <a:srgbClr val="05678B"/>
                </a:solidFill>
              </a:rPr>
              <a:t>(14) </a:t>
            </a:r>
          </a:p>
          <a:p>
            <a:r>
              <a:rPr lang="en" sz="1600" dirty="0">
                <a:solidFill>
                  <a:schemeClr val="tx1"/>
                </a:solidFill>
              </a:rPr>
              <a:t>Promoted credentials with more credentials earned than average annual postings</a:t>
            </a:r>
          </a:p>
          <a:p>
            <a:endParaRPr lang="en" sz="500" b="1" dirty="0">
              <a:solidFill>
                <a:srgbClr val="F54562"/>
              </a:solidFill>
            </a:endParaRPr>
          </a:p>
          <a:p>
            <a:endParaRPr lang="en" sz="500" dirty="0">
              <a:solidFill>
                <a:schemeClr val="tx1"/>
              </a:solidFill>
            </a:endParaRPr>
          </a:p>
          <a:p>
            <a:endParaRPr lang="en" sz="500" dirty="0">
              <a:solidFill>
                <a:schemeClr val="tx1"/>
              </a:solidFill>
            </a:endParaRPr>
          </a:p>
          <a:p>
            <a:r>
              <a:rPr lang="en" sz="4000" b="1" dirty="0">
                <a:solidFill>
                  <a:srgbClr val="38AECC"/>
                </a:solidFill>
              </a:rPr>
              <a:t>16% </a:t>
            </a:r>
            <a:r>
              <a:rPr lang="en" sz="1600" dirty="0">
                <a:solidFill>
                  <a:schemeClr val="tx1"/>
                </a:solidFill>
              </a:rPr>
              <a:t>of credentials earned</a:t>
            </a:r>
          </a:p>
          <a:p>
            <a:pPr marL="285750" indent="-285750">
              <a:buFontTx/>
              <a:buChar char="-"/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B0AD7-6AE0-9F35-2986-DE876E407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Oversupplied credentials</a:t>
            </a: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67DDF-39CB-3D27-8FF3-5BBDAB1B2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76381"/>
              </p:ext>
            </p:extLst>
          </p:nvPr>
        </p:nvGraphicFramePr>
        <p:xfrm>
          <a:off x="3838754" y="1768415"/>
          <a:ext cx="5153642" cy="322308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63042">
                  <a:extLst>
                    <a:ext uri="{9D8B030D-6E8A-4147-A177-3AD203B41FA5}">
                      <a16:colId xmlns:a16="http://schemas.microsoft.com/office/drawing/2014/main" val="3156583400"/>
                    </a:ext>
                  </a:extLst>
                </a:gridCol>
                <a:gridCol w="678398">
                  <a:extLst>
                    <a:ext uri="{9D8B030D-6E8A-4147-A177-3AD203B41FA5}">
                      <a16:colId xmlns:a16="http://schemas.microsoft.com/office/drawing/2014/main" val="1080252823"/>
                    </a:ext>
                  </a:extLst>
                </a:gridCol>
                <a:gridCol w="642343">
                  <a:extLst>
                    <a:ext uri="{9D8B030D-6E8A-4147-A177-3AD203B41FA5}">
                      <a16:colId xmlns:a16="http://schemas.microsoft.com/office/drawing/2014/main" val="920523687"/>
                    </a:ext>
                  </a:extLst>
                </a:gridCol>
                <a:gridCol w="669859">
                  <a:extLst>
                    <a:ext uri="{9D8B030D-6E8A-4147-A177-3AD203B41FA5}">
                      <a16:colId xmlns:a16="http://schemas.microsoft.com/office/drawing/2014/main" val="1156584609"/>
                    </a:ext>
                  </a:extLst>
                </a:gridCol>
              </a:tblGrid>
              <a:tr h="3147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Credential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>
                          <a:effectLst/>
                          <a:latin typeface="+mn-lt"/>
                        </a:rPr>
                        <a:t>Earned Credentials</a:t>
                      </a: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Annual Postings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Advertised Wages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644066691"/>
                  </a:ext>
                </a:extLst>
              </a:tr>
              <a:tr h="1630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National Incident Management System 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2,227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$51,819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9262636"/>
                  </a:ext>
                </a:extLst>
              </a:tr>
              <a:tr h="1630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National Incident Management System 700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1,558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$51,128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464494"/>
                  </a:ext>
                </a:extLst>
              </a:tr>
              <a:tr h="1630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National Incident Management System 200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1,179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$51,823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7996564"/>
                  </a:ext>
                </a:extLst>
              </a:tr>
              <a:tr h="1630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National Incident Management System 800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1,119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$56,214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4513063"/>
                  </a:ext>
                </a:extLst>
              </a:tr>
              <a:tr h="1630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American Welding Society - Certified/Qualified Welder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872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615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$51,287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3296601"/>
                  </a:ext>
                </a:extLst>
              </a:tr>
              <a:tr h="1630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Microsoft Office Specialist - Excel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$48,673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5148873"/>
                  </a:ext>
                </a:extLst>
              </a:tr>
              <a:tr h="17962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ASE - Automobile Series: Engine Performance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$58,807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6464209"/>
                  </a:ext>
                </a:extLst>
              </a:tr>
              <a:tr h="1630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ASP Baton Certification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$37,088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8433351"/>
                  </a:ext>
                </a:extLst>
              </a:tr>
              <a:tr h="3154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Ohio Agribusiness Association (OABA) - Agribusiness and Production Systems Certification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$38,933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54934"/>
                  </a:ext>
                </a:extLst>
              </a:tr>
              <a:tr h="1630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HAZWOPER Certification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$41,041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647639"/>
                  </a:ext>
                </a:extLst>
              </a:tr>
              <a:tr h="3154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ASE - Collision Repair and Refinish Series: Painting and Refinishing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$46,136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0623944"/>
                  </a:ext>
                </a:extLst>
              </a:tr>
              <a:tr h="1630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ProStart Certificate of Achievement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7515877"/>
                  </a:ext>
                </a:extLst>
              </a:tr>
              <a:tr h="3154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Association of Public-Safety Communications Officials (APCO) Fire Service Communications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$39,888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9925245"/>
                  </a:ext>
                </a:extLst>
              </a:tr>
              <a:tr h="3154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</a:rPr>
                        <a:t>Association of Public-Safety Communications Officials (APCO) Law Enforcement Communications</a:t>
                      </a:r>
                      <a:endParaRPr lang="en-US" sz="900" b="0" i="0" u="none" strike="noStrike" err="1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$37,001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091814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6D2207-5379-B790-0939-7A5C867800D9}"/>
              </a:ext>
            </a:extLst>
          </p:cNvPr>
          <p:cNvSpPr txBox="1"/>
          <p:nvPr/>
        </p:nvSpPr>
        <p:spPr>
          <a:xfrm>
            <a:off x="457200" y="1191285"/>
            <a:ext cx="843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</a:rPr>
              <a:t>Several oversupplied credentials account for a notable portion of credentials earned.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25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C1A8F2-C443-4B10-6EBE-0FC7467B8EDF}"/>
              </a:ext>
            </a:extLst>
          </p:cNvPr>
          <p:cNvSpPr txBox="1"/>
          <p:nvPr/>
        </p:nvSpPr>
        <p:spPr>
          <a:xfrm>
            <a:off x="324464" y="1868440"/>
            <a:ext cx="3584916" cy="25699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sz="4000" b="1">
                <a:solidFill>
                  <a:srgbClr val="05678B"/>
                </a:solidFill>
              </a:rPr>
              <a:t>25% </a:t>
            </a:r>
            <a:r>
              <a:rPr lang="en" sz="2400" b="1">
                <a:solidFill>
                  <a:srgbClr val="05678B"/>
                </a:solidFill>
              </a:rPr>
              <a:t>(114) </a:t>
            </a:r>
          </a:p>
          <a:p>
            <a:r>
              <a:rPr lang="en" sz="1600">
                <a:solidFill>
                  <a:schemeClr val="tx1"/>
                </a:solidFill>
              </a:rPr>
              <a:t>Promoted credentials have fewer than half as many earned as annual postings (min. 25 postings)</a:t>
            </a:r>
          </a:p>
          <a:p>
            <a:endParaRPr lang="en" sz="500" b="1">
              <a:solidFill>
                <a:srgbClr val="F54562"/>
              </a:solidFill>
            </a:endParaRPr>
          </a:p>
          <a:p>
            <a:endParaRPr lang="en" sz="500"/>
          </a:p>
          <a:p>
            <a:endParaRPr lang="en" sz="500"/>
          </a:p>
          <a:p>
            <a:r>
              <a:rPr lang="en" sz="4000" b="1">
                <a:solidFill>
                  <a:srgbClr val="38AECC"/>
                </a:solidFill>
              </a:rPr>
              <a:t>20% </a:t>
            </a:r>
            <a:r>
              <a:rPr lang="en" sz="1600">
                <a:solidFill>
                  <a:schemeClr val="tx1"/>
                </a:solidFill>
              </a:rPr>
              <a:t>of credentials earned</a:t>
            </a:r>
          </a:p>
          <a:p>
            <a:pPr marL="285750" indent="-285750">
              <a:buFontTx/>
              <a:buChar char="-"/>
            </a:pPr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B0AD7-6AE0-9F35-2986-DE876E407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Undersupplied credentials</a:t>
            </a:r>
            <a:endParaRPr lang="en-US"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457200" y="1191285"/>
            <a:ext cx="84328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</a:rPr>
              <a:t> A sizeable number of promoted and earned industry credentials are undersupplied.</a:t>
            </a:r>
            <a:endParaRPr lang="en-US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67DDF-39CB-3D27-8FF3-5BBDAB1B2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52824"/>
              </p:ext>
            </p:extLst>
          </p:nvPr>
        </p:nvGraphicFramePr>
        <p:xfrm>
          <a:off x="3821151" y="1768415"/>
          <a:ext cx="5171245" cy="322309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73846">
                  <a:extLst>
                    <a:ext uri="{9D8B030D-6E8A-4147-A177-3AD203B41FA5}">
                      <a16:colId xmlns:a16="http://schemas.microsoft.com/office/drawing/2014/main" val="3156583400"/>
                    </a:ext>
                  </a:extLst>
                </a:gridCol>
                <a:gridCol w="680715">
                  <a:extLst>
                    <a:ext uri="{9D8B030D-6E8A-4147-A177-3AD203B41FA5}">
                      <a16:colId xmlns:a16="http://schemas.microsoft.com/office/drawing/2014/main" val="1080252823"/>
                    </a:ext>
                  </a:extLst>
                </a:gridCol>
                <a:gridCol w="644537">
                  <a:extLst>
                    <a:ext uri="{9D8B030D-6E8A-4147-A177-3AD203B41FA5}">
                      <a16:colId xmlns:a16="http://schemas.microsoft.com/office/drawing/2014/main" val="920523687"/>
                    </a:ext>
                  </a:extLst>
                </a:gridCol>
                <a:gridCol w="672147">
                  <a:extLst>
                    <a:ext uri="{9D8B030D-6E8A-4147-A177-3AD203B41FA5}">
                      <a16:colId xmlns:a16="http://schemas.microsoft.com/office/drawing/2014/main" val="1156584609"/>
                    </a:ext>
                  </a:extLst>
                </a:gridCol>
              </a:tblGrid>
              <a:tr h="3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/>
                        </a:rPr>
                        <a:t>Credential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>
                          <a:effectLst/>
                          <a:latin typeface="Arial"/>
                        </a:rPr>
                        <a:t>Earned Credentials</a:t>
                      </a: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Arial"/>
                        </a:rPr>
                        <a:t>Annual Postings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Advertised Wages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644066691"/>
                  </a:ext>
                </a:extLst>
              </a:tr>
              <a:tr h="31601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Ohio Department of Health - State Tested Nurse Assistant (STNA)</a:t>
                      </a:r>
                      <a:endParaRPr lang="en-US" sz="90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25,104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$35,238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9262636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National Restaurant Association - </a:t>
                      </a:r>
                      <a:r>
                        <a:rPr lang="en-US" sz="900" err="1">
                          <a:effectLst/>
                          <a:latin typeface="Arial"/>
                        </a:rPr>
                        <a:t>ServSafe</a:t>
                      </a:r>
                      <a:r>
                        <a:rPr lang="en-US" sz="900">
                          <a:effectLst/>
                          <a:latin typeface="Arial"/>
                        </a:rPr>
                        <a:t> Unspecified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1,445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7,136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$35,679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047863917"/>
                  </a:ext>
                </a:extLst>
              </a:tr>
              <a:tr h="31601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Occupational Safety and Health Administration (OSHA) - Forklift Operator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930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4,960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$34,469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545908353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Automobile Series: Brakes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593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2,166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$61,223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112399333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Automobile Series: Maintenance and Light Repair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545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5,416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$56,038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11582975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Ohio State Board of Cosmetology - License of Cosmetology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541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1,166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$36,676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48801756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Automobile Series: Electrical/Electronic Systems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472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2,160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$57,268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563986064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Automobile Series: Engine Repair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335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1,841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$52,605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932675911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Medium/Heavy Truck Series: Suspension and Steering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325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838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$47,072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027500573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Automobile Series: Suspension and Steering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323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1,623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$59,877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18725712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Firefighting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223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1,061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$42,877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611805142"/>
                  </a:ext>
                </a:extLst>
              </a:tr>
              <a:tr h="31601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National </a:t>
                      </a:r>
                      <a:r>
                        <a:rPr lang="en-US" sz="900" err="1">
                          <a:effectLst/>
                          <a:latin typeface="Arial"/>
                        </a:rPr>
                        <a:t>Healthcareer</a:t>
                      </a:r>
                      <a:r>
                        <a:rPr lang="en-US" sz="900">
                          <a:effectLst/>
                          <a:latin typeface="Arial"/>
                        </a:rPr>
                        <a:t> Association (NHA) - Certified Phlebotomy Technician (CPT)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219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2,007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$40,915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968406030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Automobile Series: Heating and Air Conditioning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195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1,229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$61,260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294602464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Medium/Heavy Truck Series: Diesel Engines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176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902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$50,468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622081062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Automobile Series: Automobile Service Technology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164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1,116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$47,177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034810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9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Undersupplied credentials</a:t>
            </a:r>
            <a:endParaRPr dirty="0"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457200" y="1191285"/>
            <a:ext cx="84328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</a:rPr>
              <a:t>About half of undersupplied credentials meet Ohio’s Top Jobs wage threshold.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F472DB-04AF-150E-046E-349ADF3DD938}"/>
              </a:ext>
            </a:extLst>
          </p:cNvPr>
          <p:cNvSpPr txBox="1"/>
          <p:nvPr/>
        </p:nvSpPr>
        <p:spPr>
          <a:xfrm>
            <a:off x="324464" y="1868440"/>
            <a:ext cx="3406322" cy="3016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sz="4000" b="1" dirty="0">
                <a:solidFill>
                  <a:srgbClr val="05678B"/>
                </a:solidFill>
              </a:rPr>
              <a:t>12% </a:t>
            </a:r>
            <a:r>
              <a:rPr lang="en" sz="2400" b="1" dirty="0">
                <a:solidFill>
                  <a:srgbClr val="05678B"/>
                </a:solidFill>
              </a:rPr>
              <a:t>(55) </a:t>
            </a:r>
          </a:p>
          <a:p>
            <a:r>
              <a:rPr lang="en" sz="1600" dirty="0">
                <a:solidFill>
                  <a:schemeClr val="tx1"/>
                </a:solidFill>
              </a:rPr>
              <a:t>Promoted credentials are undersupplied </a:t>
            </a:r>
            <a:r>
              <a:rPr lang="en" sz="1600" b="1" dirty="0">
                <a:solidFill>
                  <a:schemeClr val="tx1"/>
                </a:solidFill>
              </a:rPr>
              <a:t>and </a:t>
            </a:r>
            <a:r>
              <a:rPr lang="en" sz="1600" dirty="0">
                <a:solidFill>
                  <a:schemeClr val="tx1"/>
                </a:solidFill>
              </a:rPr>
              <a:t>meet the following criteria: </a:t>
            </a:r>
            <a:endParaRPr lang="en" dirty="0">
              <a:solidFill>
                <a:schemeClr val="tx1"/>
              </a:solidFill>
            </a:endParaRPr>
          </a:p>
          <a:p>
            <a:endParaRPr lang="en" sz="1600" dirty="0">
              <a:solidFill>
                <a:schemeClr val="tx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" dirty="0"/>
              <a:t>At least 25 average annual postings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" dirty="0"/>
              <a:t>Wage greater than $14.90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" dirty="0"/>
              <a:t>At least half of postings request less than a Bachelor’s degree</a:t>
            </a:r>
          </a:p>
          <a:p>
            <a:endParaRPr lang="en" sz="1600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FCEDCA1-71E1-9D9F-C8EE-486E1C7BB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03885"/>
              </p:ext>
            </p:extLst>
          </p:nvPr>
        </p:nvGraphicFramePr>
        <p:xfrm>
          <a:off x="3838754" y="1768415"/>
          <a:ext cx="5153640" cy="330649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93243">
                  <a:extLst>
                    <a:ext uri="{9D8B030D-6E8A-4147-A177-3AD203B41FA5}">
                      <a16:colId xmlns:a16="http://schemas.microsoft.com/office/drawing/2014/main" val="3156583400"/>
                    </a:ext>
                  </a:extLst>
                </a:gridCol>
                <a:gridCol w="655585">
                  <a:extLst>
                    <a:ext uri="{9D8B030D-6E8A-4147-A177-3AD203B41FA5}">
                      <a16:colId xmlns:a16="http://schemas.microsoft.com/office/drawing/2014/main" val="1080252823"/>
                    </a:ext>
                  </a:extLst>
                </a:gridCol>
                <a:gridCol w="734953">
                  <a:extLst>
                    <a:ext uri="{9D8B030D-6E8A-4147-A177-3AD203B41FA5}">
                      <a16:colId xmlns:a16="http://schemas.microsoft.com/office/drawing/2014/main" val="920523687"/>
                    </a:ext>
                  </a:extLst>
                </a:gridCol>
                <a:gridCol w="669859">
                  <a:extLst>
                    <a:ext uri="{9D8B030D-6E8A-4147-A177-3AD203B41FA5}">
                      <a16:colId xmlns:a16="http://schemas.microsoft.com/office/drawing/2014/main" val="1156584609"/>
                    </a:ext>
                  </a:extLst>
                </a:gridCol>
              </a:tblGrid>
              <a:tr h="1651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/>
                        </a:rPr>
                        <a:t>Credential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1" u="none" strike="noStrike">
                          <a:effectLst/>
                          <a:latin typeface="Arial"/>
                        </a:rPr>
                        <a:t>Annual Postings</a:t>
                      </a: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Earned Credentials</a:t>
                      </a:r>
                      <a:endParaRPr lang="en-US" sz="900">
                        <a:latin typeface="Arial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Advertised Wages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644066691"/>
                  </a:ext>
                </a:extLst>
              </a:tr>
              <a:tr h="846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Ohio State Board of Nursing - Licensed Practical Nurse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28,889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$57,328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9262636"/>
                  </a:ext>
                </a:extLst>
              </a:tr>
              <a:tr h="1651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effectLst/>
                        </a:rPr>
                        <a:t>Ohio Department of Health - State Tested Nurse Assistant (STNA)</a:t>
                      </a:r>
                      <a:endParaRPr lang="en-US" sz="900" dirty="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25,104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1,671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$35,238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047863917"/>
                  </a:ext>
                </a:extLst>
              </a:tr>
              <a:tr h="846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effectLst/>
                        </a:rPr>
                        <a:t>National Restaurant Association - </a:t>
                      </a:r>
                      <a:r>
                        <a:rPr lang="en-US" sz="900" dirty="0" err="1">
                          <a:effectLst/>
                        </a:rPr>
                        <a:t>ServSafe</a:t>
                      </a:r>
                      <a:r>
                        <a:rPr lang="en-US" sz="900" dirty="0">
                          <a:effectLst/>
                        </a:rPr>
                        <a:t> Unspecified</a:t>
                      </a:r>
                      <a:endParaRPr lang="en-US" sz="900" dirty="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7,136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1,445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$35,679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545908353"/>
                  </a:ext>
                </a:extLst>
              </a:tr>
              <a:tr h="846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EMT/EMS</a:t>
                      </a:r>
                      <a:endParaRPr lang="en-US" sz="90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5,673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87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$46,943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112399333"/>
                  </a:ext>
                </a:extLst>
              </a:tr>
              <a:tr h="1651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Ohio State Board of Pharmacy - Certified Pharmacy Technician (CPhT) (ExCPT)</a:t>
                      </a:r>
                      <a:endParaRPr lang="en-US" sz="90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5,625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31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$37,748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11582975"/>
                  </a:ext>
                </a:extLst>
              </a:tr>
              <a:tr h="846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ASE - Automobile Series: Maintenance and Light Repair</a:t>
                      </a:r>
                      <a:endParaRPr lang="en-US" sz="90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5,416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545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$56,038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563986064"/>
                  </a:ext>
                </a:extLst>
              </a:tr>
              <a:tr h="1651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Occupational Safety and Health Administration (OSHA) - Forklift Operator</a:t>
                      </a:r>
                      <a:endParaRPr lang="en-US" sz="90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4,960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930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$34,469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932675911"/>
                  </a:ext>
                </a:extLst>
              </a:tr>
              <a:tr h="1651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National Healthcareer Association (NHA) - Certified Patient Care Technician (CPCT)</a:t>
                      </a:r>
                      <a:endParaRPr lang="en-US" sz="90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3,819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69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$36,349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027500573"/>
                  </a:ext>
                </a:extLst>
              </a:tr>
              <a:tr h="1058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American Medical Technologists (AMT) - Medical Assistant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2,536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$46,094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18725712"/>
                  </a:ext>
                </a:extLst>
              </a:tr>
              <a:tr h="846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ASE - Automobile Series: Brakes</a:t>
                      </a:r>
                      <a:endParaRPr lang="en-US" sz="90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2,166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593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$61,223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611805142"/>
                  </a:ext>
                </a:extLst>
              </a:tr>
              <a:tr h="846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ASE - Automobile Series: Electrical/Electronic Systems</a:t>
                      </a:r>
                      <a:endParaRPr lang="en-US" sz="90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2,160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472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$57,268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968406030"/>
                  </a:ext>
                </a:extLst>
              </a:tr>
              <a:tr h="1058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North American Tech Excellence (NATE) - HVAC Cert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2,091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$43,718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294602464"/>
                  </a:ext>
                </a:extLst>
              </a:tr>
              <a:tr h="1058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EPA - Refrigerant Recovery Universal</a:t>
                      </a:r>
                      <a:endParaRPr lang="en-US" sz="90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2,038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135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$49,781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622081062"/>
                  </a:ext>
                </a:extLst>
              </a:tr>
              <a:tr h="1651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National Healthcareer Association (NHA) - Certified Phlebotomy Technician (CPT)</a:t>
                      </a:r>
                      <a:endParaRPr lang="en-US" sz="90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2,007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219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$40,915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034810841"/>
                  </a:ext>
                </a:extLst>
              </a:tr>
              <a:tr h="1651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</a:rPr>
                        <a:t>ASE - Collision Repair and Refinish Series: Mechanical and Electrical Components</a:t>
                      </a:r>
                      <a:endParaRPr lang="en-US" sz="90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1,859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/>
                        <a:t>94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dirty="0"/>
                        <a:t>$48,342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268965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Credentials that are not demanded</a:t>
            </a: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457200" y="1191285"/>
            <a:ext cx="843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</a:rPr>
              <a:t>Most credentials promoted in K-12 are not demanded by employers.</a:t>
            </a:r>
            <a:endParaRPr lang="en-US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984FA2-B7DD-C172-7B2A-F5B5823C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3687"/>
              </p:ext>
            </p:extLst>
          </p:nvPr>
        </p:nvGraphicFramePr>
        <p:xfrm>
          <a:off x="3840078" y="1764631"/>
          <a:ext cx="5172334" cy="322686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80184">
                  <a:extLst>
                    <a:ext uri="{9D8B030D-6E8A-4147-A177-3AD203B41FA5}">
                      <a16:colId xmlns:a16="http://schemas.microsoft.com/office/drawing/2014/main" val="3818021457"/>
                    </a:ext>
                  </a:extLst>
                </a:gridCol>
                <a:gridCol w="753444">
                  <a:extLst>
                    <a:ext uri="{9D8B030D-6E8A-4147-A177-3AD203B41FA5}">
                      <a16:colId xmlns:a16="http://schemas.microsoft.com/office/drawing/2014/main" val="1268258323"/>
                    </a:ext>
                  </a:extLst>
                </a:gridCol>
                <a:gridCol w="538706">
                  <a:extLst>
                    <a:ext uri="{9D8B030D-6E8A-4147-A177-3AD203B41FA5}">
                      <a16:colId xmlns:a16="http://schemas.microsoft.com/office/drawing/2014/main" val="1838764132"/>
                    </a:ext>
                  </a:extLst>
                </a:gridCol>
              </a:tblGrid>
              <a:tr h="2987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Arial"/>
                        </a:rPr>
                        <a:t>Credential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>
                          <a:effectLst/>
                          <a:latin typeface="Arial"/>
                        </a:rPr>
                        <a:t>Earned Credentials</a:t>
                      </a: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Annual Demand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2" marR="6112" marT="6112" marB="0" anchor="ctr"/>
                </a:tc>
                <a:extLst>
                  <a:ext uri="{0D108BD9-81ED-4DB2-BD59-A6C34878D82A}">
                    <a16:rowId xmlns:a16="http://schemas.microsoft.com/office/drawing/2014/main" val="3222418342"/>
                  </a:ext>
                </a:extLst>
              </a:tr>
              <a:tr h="3023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National Center For Construction Education &amp; Research (NCCER) - Core Certification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1,329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3551566"/>
                  </a:ext>
                </a:extLst>
              </a:tr>
              <a:tr h="156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Career Connection Certificates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1,179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1063711"/>
                  </a:ext>
                </a:extLst>
              </a:tr>
              <a:tr h="156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Microsoft Office Specialist - Word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990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254707"/>
                  </a:ext>
                </a:extLst>
              </a:tr>
              <a:tr h="156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RISE Up Retail Industry Fundamentals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863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101258"/>
                  </a:ext>
                </a:extLst>
              </a:tr>
              <a:tr h="3023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Ohio Department of Job and Family Services (ODJFS) - Communicable Disease Prevention for Childcare Personnel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704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7419170"/>
                  </a:ext>
                </a:extLst>
              </a:tr>
              <a:tr h="3023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National Center For Construction Education &amp; Research (NCCER) - Level 1 Certification (Unspecified)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702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0658342"/>
                  </a:ext>
                </a:extLst>
              </a:tr>
              <a:tr h="156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Ohio Children Trust Fund (OCTF) - Child Abuse Awareness and Prevention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683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369774"/>
                  </a:ext>
                </a:extLst>
              </a:tr>
              <a:tr h="156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Microsoft Office Specialist - Powerpoint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647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060065"/>
                  </a:ext>
                </a:extLst>
              </a:tr>
              <a:tr h="156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Adobe - Photoshop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644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459253"/>
                  </a:ext>
                </a:extLst>
              </a:tr>
              <a:tr h="156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Occupational Safety and Health Administration (OSHA) - Manlift Operator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443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5104595"/>
                  </a:ext>
                </a:extLst>
              </a:tr>
              <a:tr h="156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RISE Up Customer Service and Sales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419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8249861"/>
                  </a:ext>
                </a:extLst>
              </a:tr>
              <a:tr h="156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Adobe - Illustrator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356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4679972"/>
                  </a:ext>
                </a:extLst>
              </a:tr>
              <a:tr h="156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FANUC Certification - Handling Tools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284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1129115"/>
                  </a:ext>
                </a:extLst>
              </a:tr>
              <a:tr h="3023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American Medical Certification Association (AMCA) - Physical Therapy Aide Certification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284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5882610"/>
                  </a:ext>
                </a:extLst>
              </a:tr>
              <a:tr h="156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CompTIA Strata IT Fundamentals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279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901570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94E1A57-D485-3EE2-5F6C-E552BB9C204C}"/>
              </a:ext>
            </a:extLst>
          </p:cNvPr>
          <p:cNvSpPr txBox="1"/>
          <p:nvPr/>
        </p:nvSpPr>
        <p:spPr>
          <a:xfrm>
            <a:off x="324464" y="1868440"/>
            <a:ext cx="3584916" cy="25699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sz="4000" b="1" dirty="0">
                <a:solidFill>
                  <a:srgbClr val="05678B"/>
                </a:solidFill>
              </a:rPr>
              <a:t>68% </a:t>
            </a:r>
            <a:r>
              <a:rPr lang="en" sz="2400" b="1" dirty="0">
                <a:solidFill>
                  <a:srgbClr val="05678B"/>
                </a:solidFill>
              </a:rPr>
              <a:t>(314)</a:t>
            </a:r>
            <a:endParaRPr lang="en-US" sz="2400" dirty="0"/>
          </a:p>
          <a:p>
            <a:r>
              <a:rPr lang="en" sz="1600" dirty="0">
                <a:solidFill>
                  <a:schemeClr val="tx1"/>
                </a:solidFill>
              </a:rPr>
              <a:t>Promoted </a:t>
            </a:r>
            <a:r>
              <a:rPr lang="en" sz="1600">
                <a:solidFill>
                  <a:schemeClr val="tx1"/>
                </a:solidFill>
              </a:rPr>
              <a:t>credentials </a:t>
            </a:r>
            <a:r>
              <a:rPr lang="en" sz="1600" dirty="0">
                <a:solidFill>
                  <a:schemeClr val="tx1"/>
                </a:solidFill>
              </a:rPr>
              <a:t>do not register meaningful labor market demand</a:t>
            </a:r>
            <a:r>
              <a:rPr lang="en" sz="1600">
                <a:solidFill>
                  <a:schemeClr val="tx1"/>
                </a:solidFill>
              </a:rPr>
              <a:t> </a:t>
            </a:r>
            <a:r>
              <a:rPr lang="en" sz="1600">
                <a:solidFill>
                  <a:schemeClr val="bg1">
                    <a:lumMod val="50000"/>
                  </a:schemeClr>
                </a:solidFill>
              </a:rPr>
              <a:t>(fewer than 25 postings statewide)</a:t>
            </a:r>
          </a:p>
          <a:p>
            <a:endParaRPr lang="en" sz="500" b="1" dirty="0">
              <a:solidFill>
                <a:srgbClr val="F54562"/>
              </a:solidFill>
            </a:endParaRPr>
          </a:p>
          <a:p>
            <a:endParaRPr lang="en" sz="500" dirty="0"/>
          </a:p>
          <a:p>
            <a:endParaRPr lang="en" sz="500" dirty="0">
              <a:solidFill>
                <a:schemeClr val="tx1"/>
              </a:solidFill>
            </a:endParaRPr>
          </a:p>
          <a:p>
            <a:r>
              <a:rPr lang="en" sz="4000" b="1" dirty="0">
                <a:solidFill>
                  <a:srgbClr val="38AECC"/>
                </a:solidFill>
              </a:rPr>
              <a:t>26% </a:t>
            </a:r>
            <a:r>
              <a:rPr lang="en" sz="1600" dirty="0">
                <a:solidFill>
                  <a:schemeClr val="tx1"/>
                </a:solidFill>
              </a:rPr>
              <a:t>of credentials earned</a:t>
            </a:r>
          </a:p>
          <a:p>
            <a:pPr marL="285750" indent="-285750">
              <a:buFontTx/>
              <a:buChar char="-"/>
            </a:pP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0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1" y="1039725"/>
            <a:ext cx="9133505" cy="685800"/>
          </a:xfrm>
          <a:prstGeom prst="rect">
            <a:avLst/>
          </a:prstGeom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57648" y="151997"/>
            <a:ext cx="8229600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General career readiness credentials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5802C65-CC19-CB10-A294-1237D2A6B6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797188"/>
              </p:ext>
            </p:extLst>
          </p:nvPr>
        </p:nvGraphicFramePr>
        <p:xfrm>
          <a:off x="324464" y="1727999"/>
          <a:ext cx="4203349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5A542DF7-4F5B-DD02-5A68-627024D35E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757069"/>
              </p:ext>
            </p:extLst>
          </p:nvPr>
        </p:nvGraphicFramePr>
        <p:xfrm>
          <a:off x="4213556" y="1786224"/>
          <a:ext cx="4203349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DBCA03-77B0-CFFD-7BA2-2F70F69C27AE}"/>
              </a:ext>
            </a:extLst>
          </p:cNvPr>
          <p:cNvSpPr txBox="1"/>
          <p:nvPr/>
        </p:nvSpPr>
        <p:spPr>
          <a:xfrm>
            <a:off x="228599" y="1191285"/>
            <a:ext cx="86614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454545"/>
                </a:solidFill>
              </a:rPr>
              <a:t>General Career Readiness comprise 3% of the promoted list, but 37% of credentials earned.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9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C1A8F2-C443-4B10-6EBE-0FC7467B8EDF}"/>
              </a:ext>
            </a:extLst>
          </p:cNvPr>
          <p:cNvSpPr txBox="1"/>
          <p:nvPr/>
        </p:nvSpPr>
        <p:spPr>
          <a:xfrm>
            <a:off x="226330" y="2220950"/>
            <a:ext cx="3165337" cy="19697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sz="4000" b="1" dirty="0">
                <a:solidFill>
                  <a:srgbClr val="38AECC"/>
                </a:solidFill>
              </a:rPr>
              <a:t>35% </a:t>
            </a:r>
            <a:r>
              <a:rPr lang="en" sz="2400" b="1" dirty="0">
                <a:solidFill>
                  <a:srgbClr val="38AECC"/>
                </a:solidFill>
              </a:rPr>
              <a:t>(18,149) </a:t>
            </a:r>
          </a:p>
          <a:p>
            <a:r>
              <a:rPr lang="en" sz="1600" dirty="0">
                <a:solidFill>
                  <a:schemeClr val="tx1"/>
                </a:solidFill>
              </a:rPr>
              <a:t>of the 51,287 credentials earned in 2020 were either CPR First Aid or OSHA 10/30 hour</a:t>
            </a:r>
            <a:r>
              <a:rPr lang="en" sz="1600" b="1" dirty="0">
                <a:solidFill>
                  <a:srgbClr val="05678B"/>
                </a:solidFill>
              </a:rPr>
              <a:t> </a:t>
            </a:r>
            <a:endParaRPr lang="en" sz="1600" dirty="0">
              <a:solidFill>
                <a:schemeClr val="tx1"/>
              </a:solidFill>
            </a:endParaRPr>
          </a:p>
          <a:p>
            <a:endParaRPr lang="en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B0AD7-6AE0-9F35-2986-DE876E407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/>
              <a:t>General career readiness credentials</a:t>
            </a:r>
            <a:endParaRPr lang="en-US"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457200" y="1191285"/>
            <a:ext cx="84328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</a:rPr>
              <a:t>The top two most earned credentials in 2020 were general career readiness credentials.</a:t>
            </a:r>
            <a:endParaRPr lang="en-US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67DDF-39CB-3D27-8FF3-5BBDAB1B2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83455"/>
              </p:ext>
            </p:extLst>
          </p:nvPr>
        </p:nvGraphicFramePr>
        <p:xfrm>
          <a:off x="3611418" y="1768415"/>
          <a:ext cx="5410965" cy="322308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17116">
                  <a:extLst>
                    <a:ext uri="{9D8B030D-6E8A-4147-A177-3AD203B41FA5}">
                      <a16:colId xmlns:a16="http://schemas.microsoft.com/office/drawing/2014/main" val="3156583400"/>
                    </a:ext>
                  </a:extLst>
                </a:gridCol>
                <a:gridCol w="818680">
                  <a:extLst>
                    <a:ext uri="{9D8B030D-6E8A-4147-A177-3AD203B41FA5}">
                      <a16:colId xmlns:a16="http://schemas.microsoft.com/office/drawing/2014/main" val="1080252823"/>
                    </a:ext>
                  </a:extLst>
                </a:gridCol>
                <a:gridCol w="775169">
                  <a:extLst>
                    <a:ext uri="{9D8B030D-6E8A-4147-A177-3AD203B41FA5}">
                      <a16:colId xmlns:a16="http://schemas.microsoft.com/office/drawing/2014/main" val="920523687"/>
                    </a:ext>
                  </a:extLst>
                </a:gridCol>
              </a:tblGrid>
              <a:tr h="3676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/>
                        </a:rPr>
                        <a:t>Credential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>
                          <a:effectLst/>
                          <a:latin typeface="Arial"/>
                        </a:rPr>
                        <a:t>Earned Credentials</a:t>
                      </a: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Arial"/>
                        </a:rPr>
                        <a:t>Annual Postings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644066691"/>
                  </a:ext>
                </a:extLst>
              </a:tr>
              <a:tr h="19036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dirty="0">
                          <a:effectLst/>
                          <a:latin typeface="Arial"/>
                        </a:rPr>
                        <a:t>CPR First Aid</a:t>
                      </a:r>
                      <a:endParaRPr lang="en-US" sz="900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dirty="0">
                          <a:latin typeface="Arial"/>
                        </a:rPr>
                        <a:t>9,111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dirty="0">
                          <a:latin typeface="Arial"/>
                        </a:rPr>
                        <a:t>184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262636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Occupational Safety and Heath Administration (OSHA 10/30)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9,038</a:t>
                      </a:r>
                    </a:p>
                  </a:txBody>
                  <a:tcPr marL="9524" marR="9524" marT="95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dirty="0">
                          <a:latin typeface="Arial"/>
                        </a:rPr>
                        <a:t>2,591</a:t>
                      </a:r>
                    </a:p>
                  </a:txBody>
                  <a:tcPr marL="9524" marR="9524" marT="9524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63917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Internet and Computing Core Certification (IC3)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317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545908353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Bleeding Control Basic 1.0 Course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307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112399333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Safeland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39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11582975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Leadership Excellence - Student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48801756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Multi-Craft Core Curriculum (MC3)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563986064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Ohio Drivers License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184,211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932675911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Unspecified - Leadership Certificates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8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027500573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Soft Skills Pro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5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18725712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Internet and Computing Core Certification (IC3) - Digital Literacy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611805142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3M: Head, Eye and Face Protection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968406030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3M: Hearing and Noise Protection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294602464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3M: Respiratory Protection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622081062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Franklin Covey: Leader In Me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dirty="0">
                          <a:latin typeface="Arial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034810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65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IWIP credentials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457200" y="1191285"/>
            <a:ext cx="84328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solidFill>
                  <a:srgbClr val="454545"/>
                </a:solidFill>
              </a:rPr>
              <a:t>63% of the credentials on the state’s IWIP incentive funding list are not demanded by employers.</a:t>
            </a:r>
            <a:endParaRPr lang="en-US" b="1"/>
          </a:p>
        </p:txBody>
      </p:sp>
      <p:sp>
        <p:nvSpPr>
          <p:cNvPr id="11" name="Google Shape;175;p25">
            <a:extLst>
              <a:ext uri="{FF2B5EF4-FFF2-40B4-BE49-F238E27FC236}">
                <a16:creationId xmlns:a16="http://schemas.microsoft.com/office/drawing/2014/main" id="{07391C3E-EBFD-5393-555C-735693A0B637}"/>
              </a:ext>
            </a:extLst>
          </p:cNvPr>
          <p:cNvSpPr txBox="1">
            <a:spLocks noGrp="1"/>
          </p:cNvSpPr>
          <p:nvPr/>
        </p:nvSpPr>
        <p:spPr>
          <a:xfrm>
            <a:off x="132735" y="4693903"/>
            <a:ext cx="383459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04BB5-349F-B79F-C4D0-096904F5567C}"/>
              </a:ext>
            </a:extLst>
          </p:cNvPr>
          <p:cNvSpPr txBox="1"/>
          <p:nvPr/>
        </p:nvSpPr>
        <p:spPr>
          <a:xfrm>
            <a:off x="324464" y="1868440"/>
            <a:ext cx="2719698" cy="24314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sz="4000" b="1">
                <a:solidFill>
                  <a:srgbClr val="05678B"/>
                </a:solidFill>
              </a:rPr>
              <a:t>110</a:t>
            </a:r>
            <a:endParaRPr lang="en" sz="2000" b="1">
              <a:solidFill>
                <a:srgbClr val="05678B"/>
              </a:solidFill>
            </a:endParaRPr>
          </a:p>
          <a:p>
            <a:r>
              <a:rPr lang="en" sz="1600">
                <a:solidFill>
                  <a:schemeClr val="tx1"/>
                </a:solidFill>
              </a:rPr>
              <a:t>IWIP Credentials </a:t>
            </a:r>
          </a:p>
          <a:p>
            <a:r>
              <a:rPr lang="en" sz="2000" b="1">
                <a:solidFill>
                  <a:srgbClr val="05678B"/>
                </a:solidFill>
              </a:rPr>
              <a:t>24% </a:t>
            </a:r>
            <a:r>
              <a:rPr lang="en" sz="1600">
                <a:solidFill>
                  <a:schemeClr val="tx1"/>
                </a:solidFill>
              </a:rPr>
              <a:t>of promoted list</a:t>
            </a:r>
          </a:p>
          <a:p>
            <a:endParaRPr lang="en" sz="16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b="1">
                <a:solidFill>
                  <a:srgbClr val="05678B"/>
                </a:solidFill>
              </a:rPr>
              <a:t>63% </a:t>
            </a:r>
            <a:r>
              <a:rPr lang="en" sz="1600">
                <a:solidFill>
                  <a:schemeClr val="tx1"/>
                </a:solidFill>
              </a:rPr>
              <a:t>Not demanded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b="1">
                <a:solidFill>
                  <a:srgbClr val="05678B"/>
                </a:solidFill>
              </a:rPr>
              <a:t>2% </a:t>
            </a:r>
            <a:r>
              <a:rPr lang="en" sz="1600">
                <a:solidFill>
                  <a:schemeClr val="tx1"/>
                </a:solidFill>
              </a:rPr>
              <a:t>Oversupplied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b="1">
                <a:solidFill>
                  <a:srgbClr val="05678B"/>
                </a:solidFill>
              </a:rPr>
              <a:t>32% </a:t>
            </a:r>
            <a:r>
              <a:rPr lang="en" sz="1600">
                <a:solidFill>
                  <a:schemeClr val="tx1"/>
                </a:solidFill>
              </a:rPr>
              <a:t>Undersupplied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040D7F-858E-DC44-09D4-1A02E80DB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38021"/>
              </p:ext>
            </p:extLst>
          </p:nvPr>
        </p:nvGraphicFramePr>
        <p:xfrm>
          <a:off x="3195782" y="1768415"/>
          <a:ext cx="5796598" cy="322309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50406">
                  <a:extLst>
                    <a:ext uri="{9D8B030D-6E8A-4147-A177-3AD203B41FA5}">
                      <a16:colId xmlns:a16="http://schemas.microsoft.com/office/drawing/2014/main" val="315658340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080252823"/>
                    </a:ext>
                  </a:extLst>
                </a:gridCol>
                <a:gridCol w="603013">
                  <a:extLst>
                    <a:ext uri="{9D8B030D-6E8A-4147-A177-3AD203B41FA5}">
                      <a16:colId xmlns:a16="http://schemas.microsoft.com/office/drawing/2014/main" val="920523687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1156584609"/>
                    </a:ext>
                  </a:extLst>
                </a:gridCol>
                <a:gridCol w="643017">
                  <a:extLst>
                    <a:ext uri="{9D8B030D-6E8A-4147-A177-3AD203B41FA5}">
                      <a16:colId xmlns:a16="http://schemas.microsoft.com/office/drawing/2014/main" val="3621823552"/>
                    </a:ext>
                  </a:extLst>
                </a:gridCol>
              </a:tblGrid>
              <a:tr h="3310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/>
                        </a:rPr>
                        <a:t>Credential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1" u="none" strike="noStrike">
                          <a:effectLst/>
                          <a:latin typeface="Arial"/>
                        </a:rPr>
                        <a:t>Earned Credentials</a:t>
                      </a: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Annual Postings</a:t>
                      </a:r>
                      <a:endParaRPr lang="en-US" sz="900">
                        <a:latin typeface="Arial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Advertised Wages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Alignment Category</a:t>
                      </a:r>
                      <a:endParaRPr lang="en-US" sz="900">
                        <a:latin typeface="Arial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644066691"/>
                  </a:ext>
                </a:extLst>
              </a:tr>
              <a:tr h="17143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NCCER - Core Certification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1,329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Arial"/>
                        </a:rPr>
                        <a:t>not demanded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549262636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Career Connection Certificates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1,179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+mn-lt"/>
                        </a:rPr>
                        <a:t>not demanded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372374423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American Welding Society - Certified/Qualified Welder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872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615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$51,287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Arial"/>
                        </a:rPr>
                        <a:t>oversupplied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148520192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FANUC Certification - Handling Tools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284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+mn-lt"/>
                        </a:rPr>
                        <a:t>not demanded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274640120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CompTIA Strata IT Fundamentals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279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+mn-lt"/>
                        </a:rPr>
                        <a:t>not demanded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16289422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Firefighting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223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1,061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$42,877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Arial"/>
                        </a:rPr>
                        <a:t>undersupplied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62826396"/>
                  </a:ext>
                </a:extLst>
              </a:tr>
              <a:tr h="33172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Ohio State Apprenticeship Council Recognized Pre-Apprenticeship Program Certificate of Completion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218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+mn-lt"/>
                        </a:rPr>
                        <a:t>not demanded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18779047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Motoman DX100 Basic Programming w/Material Handling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+mn-lt"/>
                        </a:rPr>
                        <a:t>not demanded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99908531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EPA - Refrigerant Recovery Core + Level 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1,490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$49,931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Arial"/>
                        </a:rPr>
                        <a:t>undersupplied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870749254"/>
                  </a:ext>
                </a:extLst>
              </a:tr>
              <a:tr h="33172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Council for Professional Recognition - Child Development Associate Credential (CDA)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3,449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$26,379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Arial"/>
                        </a:rPr>
                        <a:t>undersupplied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235497713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HAZWOPER Certification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$41,041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Arial"/>
                        </a:rPr>
                        <a:t>oversupplied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424139643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EPA - Refrigerant Recovery Universal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2,038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$49,781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Arial"/>
                        </a:rPr>
                        <a:t>undersupplied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066363574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Microsoft Technology Associate (MTA) - Developer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+mn-lt"/>
                        </a:rPr>
                        <a:t>not demanded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746784049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Microsoft Technology Associate (MTA) - IT Infrastructure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+mn-lt"/>
                        </a:rPr>
                        <a:t>not demanded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297586997"/>
                  </a:ext>
                </a:extLst>
              </a:tr>
              <a:tr h="1714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National Institute for Metalworking  Skills (NIMS) - Machining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114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700" u="none" strike="noStrike">
                          <a:effectLst/>
                          <a:latin typeface="+mn-lt"/>
                        </a:rPr>
                        <a:t>not demanded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21179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7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Employer signaling</a:t>
            </a:r>
            <a:endParaRPr dirty="0"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457200" y="1191285"/>
            <a:ext cx="843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454545"/>
                </a:solidFill>
              </a:rPr>
              <a:t>The credential universe is large: are employers asking for what they value?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1654B-80A9-7EDF-3156-140353AD0D0F}"/>
              </a:ext>
            </a:extLst>
          </p:cNvPr>
          <p:cNvSpPr txBox="1"/>
          <p:nvPr/>
        </p:nvSpPr>
        <p:spPr>
          <a:xfrm>
            <a:off x="324464" y="1868440"/>
            <a:ext cx="8566387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b="1" dirty="0">
                <a:solidFill>
                  <a:schemeClr val="tx2"/>
                </a:solidFill>
              </a:rPr>
              <a:t>Employers play an important role in signaling the value that each credential offers in terms of employment, wage and advancement decisions. However, they do not always communicate which credential(s) and/or credentialing entities they trust and value.</a:t>
            </a:r>
          </a:p>
          <a:p>
            <a:endParaRPr lang="en" dirty="0"/>
          </a:p>
          <a:p>
            <a:r>
              <a:rPr lang="en" dirty="0"/>
              <a:t>Two easy steps employers can take to improve signaling:</a:t>
            </a:r>
            <a:br>
              <a:rPr lang="en" dirty="0"/>
            </a:br>
            <a:endParaRPr lang="en" dirty="0"/>
          </a:p>
          <a:p>
            <a:pPr marL="342900" lvl="2" indent="-342900">
              <a:buFont typeface="+mj-lt"/>
              <a:buAutoNum type="arabicPeriod"/>
            </a:pPr>
            <a:r>
              <a:rPr lang="en" dirty="0"/>
              <a:t>Listing the credentialing organization and full name of the credential in job postings</a:t>
            </a:r>
            <a:br>
              <a:rPr lang="en" dirty="0"/>
            </a:br>
            <a:endParaRPr lang="en" dirty="0"/>
          </a:p>
          <a:p>
            <a:pPr marL="342900" lvl="2" indent="-342900">
              <a:buFont typeface="+mj-lt"/>
              <a:buAutoNum type="arabicPeriod"/>
            </a:pPr>
            <a:r>
              <a:rPr lang="en" dirty="0"/>
              <a:t>More clearly specifying whether credentials are required vs. preferred</a:t>
            </a: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0358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steps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8E6602-8298-6CE6-F605-18893235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02550"/>
            <a:ext cx="8229600" cy="3172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F54562"/>
                </a:solidFill>
              </a:rPr>
              <a:t>Address alignment of promoted credentials to focus on value to employers, students and communities.</a:t>
            </a:r>
            <a:endParaRPr lang="en-US" sz="1400" dirty="0"/>
          </a:p>
          <a:p>
            <a:pPr marL="557213" lvl="1" indent="-2143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Engage state and regional employers to address signaling concerns.</a:t>
            </a:r>
          </a:p>
          <a:p>
            <a:pPr marL="557213" lvl="1" indent="-2143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Send a clear message to educators, students and families about which credentials “matter” most. </a:t>
            </a:r>
            <a:br>
              <a:rPr lang="en-US" sz="1200" dirty="0"/>
            </a:br>
            <a:endParaRPr lang="en-US" sz="12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F54562"/>
                </a:solidFill>
              </a:rPr>
              <a:t>Ensure that industry credentials are connected to intentional pathways to college and career.</a:t>
            </a:r>
          </a:p>
          <a:p>
            <a:pPr marL="557213" lvl="1" indent="-2143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Highlight and promote connected credentials that are part of a pathway in a valued occupational field. </a:t>
            </a:r>
          </a:p>
          <a:p>
            <a:pPr marL="557213" lvl="1" indent="-2143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Reward a set of linked experiences that can include a combination of earning postsecondary course credit, attainment of a valued credential and/or engaging in a work-based learning experience.</a:t>
            </a:r>
            <a:br>
              <a:rPr lang="en-US" sz="1200" dirty="0"/>
            </a:br>
            <a:endParaRPr lang="en-US" sz="12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F54562"/>
                </a:solidFill>
              </a:rPr>
              <a:t>Focus on outcomes: Connect student experiences and credential attainment to postsecondary, wage and employment data.</a:t>
            </a:r>
          </a:p>
          <a:p>
            <a:pPr marL="557213" lvl="1" indent="-2143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Are credentials part of intentional high-quality pathways?</a:t>
            </a:r>
          </a:p>
          <a:p>
            <a:pPr marL="557213" lvl="1" indent="-2143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Which students have access to high-quality pathways vs. others?</a:t>
            </a:r>
          </a:p>
          <a:p>
            <a:pPr marL="557213" lvl="1" indent="-2143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Which credential(s), experiences and pathways have the best “return on investment” for students, communities and the state? </a:t>
            </a:r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457200" y="1201398"/>
            <a:ext cx="843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</a:rPr>
              <a:t>Opportunities for Ohio to ensure credentials have their desired impact for students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175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00050" y="77637"/>
            <a:ext cx="8229600" cy="10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Industry credentials in K-12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32C19-99D3-D7E6-8CE2-A972C4685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5" y="1710145"/>
            <a:ext cx="4429125" cy="3111237"/>
          </a:xfrm>
        </p:spPr>
        <p:txBody>
          <a:bodyPr/>
          <a:lstStyle/>
          <a:p>
            <a:pPr marL="146050" indent="0">
              <a:buNone/>
            </a:pPr>
            <a:r>
              <a:rPr lang="en" sz="1400" b="1" dirty="0">
                <a:solidFill>
                  <a:schemeClr val="tx2"/>
                </a:solidFill>
              </a:rPr>
              <a:t>States are increasingly focused on industry credentials as a means of signaling that students possess important career readiness skills. </a:t>
            </a:r>
            <a:endParaRPr lang="en" sz="1600" b="1" dirty="0">
              <a:solidFill>
                <a:schemeClr val="tx2"/>
              </a:solidFill>
            </a:endParaRPr>
          </a:p>
          <a:p>
            <a:pPr marL="146050" indent="0">
              <a:buNone/>
            </a:pPr>
            <a:r>
              <a:rPr lang="en-US" dirty="0"/>
              <a:t>A 2020 survey of states revealed that:</a:t>
            </a:r>
          </a:p>
          <a:p>
            <a:r>
              <a:rPr lang="en-US" b="1" dirty="0"/>
              <a:t>35 </a:t>
            </a:r>
            <a:r>
              <a:rPr lang="en-US" dirty="0"/>
              <a:t>maintain an approved credential list;</a:t>
            </a:r>
          </a:p>
          <a:p>
            <a:r>
              <a:rPr lang="en-US" b="1" dirty="0"/>
              <a:t>31</a:t>
            </a:r>
            <a:r>
              <a:rPr lang="en-US" dirty="0"/>
              <a:t> include credentials in accountability systems (ESSA, Perkins V, and/or state accountability);</a:t>
            </a:r>
          </a:p>
          <a:p>
            <a:r>
              <a:rPr lang="en-US" b="1" dirty="0"/>
              <a:t>14</a:t>
            </a:r>
            <a:r>
              <a:rPr lang="en-US" dirty="0"/>
              <a:t> include credentials as part of a graduation requirement or special designation;</a:t>
            </a:r>
          </a:p>
          <a:p>
            <a:r>
              <a:rPr lang="en-US" b="1" dirty="0"/>
              <a:t>18 </a:t>
            </a:r>
            <a:r>
              <a:rPr lang="en-US" dirty="0"/>
              <a:t>allocate state funds to support credentials in K-12;</a:t>
            </a:r>
          </a:p>
          <a:p>
            <a:r>
              <a:rPr lang="en-US" b="1" dirty="0"/>
              <a:t>16</a:t>
            </a:r>
            <a:r>
              <a:rPr lang="en-US" dirty="0"/>
              <a:t> award incentive funding based on credential attainment.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4F74A-8E01-2479-D144-18F565125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710145"/>
            <a:ext cx="4429124" cy="2922578"/>
          </a:xfrm>
        </p:spPr>
        <p:txBody>
          <a:bodyPr/>
          <a:lstStyle/>
          <a:p>
            <a:pPr marL="146050" indent="0">
              <a:buNone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Not all </a:t>
            </a:r>
            <a:r>
              <a:rPr lang="en-US" sz="1400" b="1" dirty="0">
                <a:solidFill>
                  <a:schemeClr val="tx2"/>
                </a:solidFill>
              </a:rPr>
              <a:t>industry credentials are created equal. They vary widely with regards to how states define them, which level of skills they represent, and whether employers really value them.</a:t>
            </a:r>
          </a:p>
          <a:p>
            <a:pPr marL="146050" indent="0">
              <a:buNone/>
            </a:pPr>
            <a:endParaRPr kumimoji="0" lang="en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kumimoji="0" lang="en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23559"/>
            <a:ext cx="9144000" cy="686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457200" y="1212964"/>
            <a:ext cx="843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/>
              <a:t>What trends are we seeing? What do we know?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9B82F-FE74-0F59-108C-155CD0B7B0A2}"/>
              </a:ext>
            </a:extLst>
          </p:cNvPr>
          <p:cNvSpPr/>
          <p:nvPr/>
        </p:nvSpPr>
        <p:spPr>
          <a:xfrm>
            <a:off x="5633942" y="4841375"/>
            <a:ext cx="2995708" cy="161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Source: CredentialsMatter.org, 2020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6006406-F4CA-401F-0AB6-3C3F0F529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68" y="2998260"/>
            <a:ext cx="3727318" cy="13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1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132733" y="142756"/>
            <a:ext cx="8887441" cy="8950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Ohio Context for Industry Credentials</a:t>
            </a: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154448" y="1167041"/>
            <a:ext cx="843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</a:rPr>
              <a:t>Ohio has prioritized industry credentials as an important signal of career preparedness in K-12.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5A6D5-C4CB-0E01-778F-A65F824F2A7C}"/>
              </a:ext>
            </a:extLst>
          </p:cNvPr>
          <p:cNvSpPr txBox="1"/>
          <p:nvPr/>
        </p:nvSpPr>
        <p:spPr>
          <a:xfrm>
            <a:off x="150516" y="2161031"/>
            <a:ext cx="414813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b="1" dirty="0">
                <a:solidFill>
                  <a:schemeClr val="tx2"/>
                </a:solidFill>
              </a:rPr>
              <a:t>Policies, Programs and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Graduation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CTE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Credential Exam Fee Reimbursements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Senior-Only Credential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IWIP Financial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Accountability Indicators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B61F4774-08B3-0079-F771-A9A8035FC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795963"/>
              </p:ext>
            </p:extLst>
          </p:nvPr>
        </p:nvGraphicFramePr>
        <p:xfrm>
          <a:off x="4298653" y="1797533"/>
          <a:ext cx="4523085" cy="325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343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132733" y="142756"/>
            <a:ext cx="8887441" cy="8950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Ohio K-12 industry credential analysis</a:t>
            </a:r>
            <a:endParaRPr dirty="0"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141644" y="1200297"/>
            <a:ext cx="843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</a:rPr>
              <a:t>This analysis addresses key questions about Ohio’s promoted industry credentials in K-12.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5A6D5-C4CB-0E01-778F-A65F824F2A7C}"/>
              </a:ext>
            </a:extLst>
          </p:cNvPr>
          <p:cNvSpPr txBox="1"/>
          <p:nvPr/>
        </p:nvSpPr>
        <p:spPr>
          <a:xfrm>
            <a:off x="463866" y="1741014"/>
            <a:ext cx="8123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" sz="1800" b="1" dirty="0">
                <a:solidFill>
                  <a:schemeClr val="tx2"/>
                </a:solidFill>
              </a:rPr>
              <a:t>Are promoted industry credentials aligned with employer demand? </a:t>
            </a:r>
            <a:br>
              <a:rPr lang="en" sz="1800" b="1" dirty="0">
                <a:solidFill>
                  <a:schemeClr val="tx2"/>
                </a:solidFill>
              </a:rPr>
            </a:br>
            <a:endParaRPr lang="en" sz="18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" sz="1800" b="1" dirty="0">
                <a:solidFill>
                  <a:schemeClr val="tx2"/>
                </a:solidFill>
              </a:rPr>
              <a:t>Are credentials earned by students aligned with employer demand?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F4BB5-C56A-14DB-C426-5B989FEAC57C}"/>
              </a:ext>
            </a:extLst>
          </p:cNvPr>
          <p:cNvSpPr txBox="1"/>
          <p:nvPr/>
        </p:nvSpPr>
        <p:spPr>
          <a:xfrm>
            <a:off x="4712928" y="3365877"/>
            <a:ext cx="4247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rgbClr val="38AECC"/>
                </a:solidFill>
              </a:rPr>
              <a:t>Demand</a:t>
            </a:r>
          </a:p>
          <a:p>
            <a:r>
              <a:rPr lang="en" sz="1100" dirty="0">
                <a:solidFill>
                  <a:schemeClr val="tx1"/>
                </a:solidFill>
              </a:rPr>
              <a:t>The number of OH job postings that requested each credential.</a:t>
            </a:r>
          </a:p>
          <a:p>
            <a:r>
              <a:rPr lang="en" sz="1050" dirty="0">
                <a:solidFill>
                  <a:schemeClr val="bg1">
                    <a:lumMod val="50000"/>
                  </a:schemeClr>
                </a:solidFill>
              </a:rPr>
              <a:t>Two-year average annual postings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94EE57-6B9B-DCD3-205C-F7E8A3A7BC08}"/>
              </a:ext>
            </a:extLst>
          </p:cNvPr>
          <p:cNvSpPr txBox="1"/>
          <p:nvPr/>
        </p:nvSpPr>
        <p:spPr>
          <a:xfrm>
            <a:off x="394928" y="4168584"/>
            <a:ext cx="365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>
                <a:solidFill>
                  <a:srgbClr val="38AECC"/>
                </a:solidFill>
              </a:rPr>
              <a:t>Earned Credentials</a:t>
            </a:r>
          </a:p>
          <a:p>
            <a:r>
              <a:rPr lang="en" sz="1100" dirty="0">
                <a:solidFill>
                  <a:schemeClr val="tx1"/>
                </a:solidFill>
              </a:rPr>
              <a:t>Credentials* that were earned by the 2020 Graduation Cohort.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E1E42-07B8-9E57-19F1-EEED3176F46B}"/>
              </a:ext>
            </a:extLst>
          </p:cNvPr>
          <p:cNvSpPr txBox="1"/>
          <p:nvPr/>
        </p:nvSpPr>
        <p:spPr>
          <a:xfrm>
            <a:off x="4673600" y="4050940"/>
            <a:ext cx="365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rgbClr val="05678B"/>
                </a:solidFill>
              </a:rPr>
              <a:t>Promoted List</a:t>
            </a:r>
          </a:p>
          <a:p>
            <a:r>
              <a:rPr lang="en" sz="1100" dirty="0">
                <a:solidFill>
                  <a:schemeClr val="tx1"/>
                </a:solidFill>
              </a:rPr>
              <a:t>Credentials* included in Ohio’s 2022 Master Credential List.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3AB18-73FF-FA7C-FBA3-B9378EC6D24A}"/>
              </a:ext>
            </a:extLst>
          </p:cNvPr>
          <p:cNvSpPr txBox="1"/>
          <p:nvPr/>
        </p:nvSpPr>
        <p:spPr>
          <a:xfrm>
            <a:off x="394928" y="3397027"/>
            <a:ext cx="431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rgbClr val="05678B"/>
                </a:solidFill>
              </a:rPr>
              <a:t>Advertised Wages</a:t>
            </a:r>
          </a:p>
          <a:p>
            <a:r>
              <a:rPr lang="en" sz="1100" dirty="0">
                <a:solidFill>
                  <a:schemeClr val="tx1"/>
                </a:solidFill>
              </a:rPr>
              <a:t>The wages advertised for OH job postings that requested each credential</a:t>
            </a:r>
            <a:r>
              <a:rPr lang="en" sz="1200" dirty="0">
                <a:solidFill>
                  <a:schemeClr val="tx1"/>
                </a:solidFill>
              </a:rPr>
              <a:t>.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Five-year average wages, sub-bachelor’s degree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C1D9B-824C-3E82-46B3-AC11A646175A}"/>
              </a:ext>
            </a:extLst>
          </p:cNvPr>
          <p:cNvSpPr txBox="1"/>
          <p:nvPr/>
        </p:nvSpPr>
        <p:spPr>
          <a:xfrm>
            <a:off x="324464" y="3027323"/>
            <a:ext cx="2806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/>
              <a:t>Methodology: Key Terms</a:t>
            </a:r>
            <a:endParaRPr 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1A273-934C-132A-647B-038493F643A5}"/>
              </a:ext>
            </a:extLst>
          </p:cNvPr>
          <p:cNvSpPr txBox="1"/>
          <p:nvPr/>
        </p:nvSpPr>
        <p:spPr>
          <a:xfrm>
            <a:off x="141644" y="4783207"/>
            <a:ext cx="8878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000" dirty="0">
                <a:solidFill>
                  <a:schemeClr val="bg1">
                    <a:lumMod val="50000"/>
                  </a:schemeClr>
                </a:solidFill>
              </a:rPr>
              <a:t>*The total counts of earned and promoted credentials may not match ODE lists. To best capture and align employer demand, we combined a few similar credentials.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D1919A-94D3-F9E4-BD60-84EFDCB4ACE3}"/>
              </a:ext>
            </a:extLst>
          </p:cNvPr>
          <p:cNvCxnSpPr/>
          <p:nvPr/>
        </p:nvCxnSpPr>
        <p:spPr>
          <a:xfrm>
            <a:off x="394928" y="2837204"/>
            <a:ext cx="83132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4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8A32E-8449-1771-C803-5A63F682E06B}"/>
              </a:ext>
            </a:extLst>
          </p:cNvPr>
          <p:cNvSpPr/>
          <p:nvPr/>
        </p:nvSpPr>
        <p:spPr>
          <a:xfrm>
            <a:off x="1" y="4539343"/>
            <a:ext cx="9144000" cy="59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24463" y="118898"/>
            <a:ext cx="8647521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There is significant misalignment between the credentials promoted and earned – and what employers demand.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275063" y="1191285"/>
            <a:ext cx="8614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</a:rPr>
              <a:t>Our analysis examined both the credentials on the current promoted list </a:t>
            </a:r>
            <a:r>
              <a:rPr lang="en-US" b="1">
                <a:solidFill>
                  <a:srgbClr val="454545"/>
                </a:solidFill>
              </a:rPr>
              <a:t>and</a:t>
            </a:r>
            <a:r>
              <a:rPr lang="en-US" b="1" dirty="0">
                <a:solidFill>
                  <a:srgbClr val="454545"/>
                </a:solidFill>
              </a:rPr>
              <a:t> those earned in 2020. 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F5BC93-AECB-CAC2-7E41-DFE68D037D6B}"/>
              </a:ext>
            </a:extLst>
          </p:cNvPr>
          <p:cNvSpPr txBox="1"/>
          <p:nvPr/>
        </p:nvSpPr>
        <p:spPr>
          <a:xfrm>
            <a:off x="66670" y="1970386"/>
            <a:ext cx="4585052" cy="25237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sz="2000" b="1" dirty="0">
                <a:solidFill>
                  <a:srgbClr val="05678B"/>
                </a:solidFill>
              </a:rPr>
              <a:t>Promoted List (2022)</a:t>
            </a:r>
          </a:p>
          <a:p>
            <a:r>
              <a:rPr lang="en" dirty="0">
                <a:solidFill>
                  <a:schemeClr val="tx1"/>
                </a:solidFill>
              </a:rPr>
              <a:t>How aligned is the promoted credential list?</a:t>
            </a:r>
          </a:p>
          <a:p>
            <a:endParaRPr lang="en" sz="1600" dirty="0">
              <a:solidFill>
                <a:schemeClr val="tx1"/>
              </a:solidFill>
            </a:endParaRPr>
          </a:p>
          <a:p>
            <a:r>
              <a:rPr lang="en" sz="2400" b="1" dirty="0">
                <a:solidFill>
                  <a:srgbClr val="05678B"/>
                </a:solidFill>
              </a:rPr>
              <a:t>464 </a:t>
            </a:r>
            <a:r>
              <a:rPr lang="en" sz="1600" dirty="0">
                <a:solidFill>
                  <a:schemeClr val="tx1"/>
                </a:solidFill>
              </a:rPr>
              <a:t>promoted credentials</a:t>
            </a:r>
          </a:p>
          <a:p>
            <a:endParaRPr lang="en-US" b="1" dirty="0">
              <a:solidFill>
                <a:srgbClr val="05678B"/>
              </a:solidFill>
            </a:endParaRPr>
          </a:p>
          <a:p>
            <a:r>
              <a:rPr lang="en" sz="2400" b="1">
                <a:solidFill>
                  <a:srgbClr val="05678B"/>
                </a:solidFill>
              </a:rPr>
              <a:t>102</a:t>
            </a:r>
            <a:r>
              <a:rPr lang="en" sz="2400" b="1" dirty="0">
                <a:solidFill>
                  <a:srgbClr val="05678B"/>
                </a:solidFill>
              </a:rPr>
              <a:t> </a:t>
            </a:r>
            <a:r>
              <a:rPr lang="en" sz="1600" dirty="0">
                <a:solidFill>
                  <a:schemeClr val="tx1"/>
                </a:solidFill>
              </a:rPr>
              <a:t>promoted credentials are in demand</a:t>
            </a:r>
            <a:r>
              <a:rPr lang="en" sz="1600">
                <a:solidFill>
                  <a:schemeClr val="tx1"/>
                </a:solidFill>
              </a:rPr>
              <a:t>*</a:t>
            </a:r>
            <a:endParaRPr lang="en" sz="1600" dirty="0">
              <a:solidFill>
                <a:schemeClr val="tx1"/>
              </a:solidFill>
            </a:endParaRPr>
          </a:p>
          <a:p>
            <a:endParaRPr lang="en" sz="1600" b="1" dirty="0">
              <a:solidFill>
                <a:srgbClr val="05678B"/>
              </a:solidFill>
            </a:endParaRPr>
          </a:p>
          <a:p>
            <a:r>
              <a:rPr lang="en" sz="2400" b="1">
                <a:solidFill>
                  <a:srgbClr val="05678B"/>
                </a:solidFill>
              </a:rPr>
              <a:t>22</a:t>
            </a:r>
            <a:r>
              <a:rPr lang="en" sz="2400" b="1" dirty="0">
                <a:solidFill>
                  <a:srgbClr val="05678B"/>
                </a:solidFill>
              </a:rPr>
              <a:t>%</a:t>
            </a:r>
            <a:r>
              <a:rPr lang="en" sz="1600" b="1" dirty="0">
                <a:solidFill>
                  <a:srgbClr val="05678B"/>
                </a:solidFill>
              </a:rPr>
              <a:t> </a:t>
            </a:r>
            <a:r>
              <a:rPr lang="en" sz="1600" dirty="0">
                <a:solidFill>
                  <a:schemeClr val="tx1"/>
                </a:solidFill>
              </a:rPr>
              <a:t>of the list are in-demand</a:t>
            </a:r>
            <a:r>
              <a:rPr lang="en" sz="1600">
                <a:solidFill>
                  <a:schemeClr val="tx1"/>
                </a:solidFill>
              </a:rPr>
              <a:t>*</a:t>
            </a:r>
            <a:r>
              <a:rPr lang="en" sz="1600" dirty="0">
                <a:solidFill>
                  <a:schemeClr val="tx1"/>
                </a:solidFill>
              </a:rPr>
              <a:t> credentials</a:t>
            </a:r>
            <a:endParaRPr lang="en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858AE-4F06-210B-70F6-B1C585DC91E7}"/>
              </a:ext>
            </a:extLst>
          </p:cNvPr>
          <p:cNvSpPr txBox="1"/>
          <p:nvPr/>
        </p:nvSpPr>
        <p:spPr>
          <a:xfrm>
            <a:off x="4718391" y="1954998"/>
            <a:ext cx="4083638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sz="2000" b="1" dirty="0">
                <a:solidFill>
                  <a:srgbClr val="38AECC"/>
                </a:solidFill>
              </a:rPr>
              <a:t>Earned Credentials (2020)</a:t>
            </a:r>
          </a:p>
          <a:p>
            <a:r>
              <a:rPr lang="en" dirty="0">
                <a:solidFill>
                  <a:schemeClr val="tx1"/>
                </a:solidFill>
              </a:rPr>
              <a:t>How aligned are the credentials students earn?</a:t>
            </a:r>
          </a:p>
          <a:p>
            <a:endParaRPr lang="en" sz="16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38AECC"/>
                </a:solidFill>
              </a:rPr>
              <a:t>51,287</a:t>
            </a:r>
            <a:r>
              <a:rPr lang="en-US" sz="1600" dirty="0">
                <a:solidFill>
                  <a:schemeClr val="tx1"/>
                </a:solidFill>
              </a:rPr>
              <a:t> total credentials earned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38AECC"/>
                </a:solidFill>
              </a:rPr>
              <a:t>191</a:t>
            </a:r>
            <a:r>
              <a:rPr lang="en-US" sz="1600" dirty="0">
                <a:solidFill>
                  <a:schemeClr val="tx1"/>
                </a:solidFill>
              </a:rPr>
              <a:t> unique credential names 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38AECC"/>
                </a:solidFill>
              </a:rPr>
              <a:t>20% </a:t>
            </a:r>
            <a:r>
              <a:rPr lang="en-US" sz="1600" dirty="0">
                <a:solidFill>
                  <a:schemeClr val="tx1"/>
                </a:solidFill>
              </a:rPr>
              <a:t>credentials earned are in demand*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1E47D-F188-A8B2-5CDB-6695B2E7BEB6}"/>
              </a:ext>
            </a:extLst>
          </p:cNvPr>
          <p:cNvSpPr txBox="1"/>
          <p:nvPr/>
        </p:nvSpPr>
        <p:spPr>
          <a:xfrm>
            <a:off x="164306" y="4879181"/>
            <a:ext cx="8901113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700"/>
              <a:t>* In-Demand: At least 25 job postings per year, wages above $14.90, not general career readiness, not oversupplied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8A32E-8449-1771-C803-5A63F682E06B}"/>
              </a:ext>
            </a:extLst>
          </p:cNvPr>
          <p:cNvSpPr/>
          <p:nvPr/>
        </p:nvSpPr>
        <p:spPr>
          <a:xfrm>
            <a:off x="1" y="4539343"/>
            <a:ext cx="9144000" cy="59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248239" y="1178821"/>
            <a:ext cx="843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/>
              <a:t>Most of the credentials </a:t>
            </a:r>
            <a:r>
              <a:rPr lang="en" b="1"/>
              <a:t>promoted and earned</a:t>
            </a:r>
            <a:r>
              <a:rPr lang="en" b="1" dirty="0"/>
              <a:t> are not demanded by employers. </a:t>
            </a:r>
            <a:endParaRPr lang="en-US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01AF91-084D-7937-6FAB-A232C240B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50507"/>
              </p:ext>
            </p:extLst>
          </p:nvPr>
        </p:nvGraphicFramePr>
        <p:xfrm>
          <a:off x="8840" y="1717766"/>
          <a:ext cx="9144000" cy="317739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30897">
                  <a:extLst>
                    <a:ext uri="{9D8B030D-6E8A-4147-A177-3AD203B41FA5}">
                      <a16:colId xmlns:a16="http://schemas.microsoft.com/office/drawing/2014/main" val="2963052758"/>
                    </a:ext>
                  </a:extLst>
                </a:gridCol>
                <a:gridCol w="1373923">
                  <a:extLst>
                    <a:ext uri="{9D8B030D-6E8A-4147-A177-3AD203B41FA5}">
                      <a16:colId xmlns:a16="http://schemas.microsoft.com/office/drawing/2014/main" val="1629834955"/>
                    </a:ext>
                  </a:extLst>
                </a:gridCol>
                <a:gridCol w="2086820">
                  <a:extLst>
                    <a:ext uri="{9D8B030D-6E8A-4147-A177-3AD203B41FA5}">
                      <a16:colId xmlns:a16="http://schemas.microsoft.com/office/drawing/2014/main" val="1876769838"/>
                    </a:ext>
                  </a:extLst>
                </a:gridCol>
                <a:gridCol w="4452360">
                  <a:extLst>
                    <a:ext uri="{9D8B030D-6E8A-4147-A177-3AD203B41FA5}">
                      <a16:colId xmlns:a16="http://schemas.microsoft.com/office/drawing/2014/main" val="3129958287"/>
                    </a:ext>
                  </a:extLst>
                </a:gridCol>
              </a:tblGrid>
              <a:tr h="569083">
                <a:tc>
                  <a:txBody>
                    <a:bodyPr/>
                    <a:lstStyle/>
                    <a:p>
                      <a:r>
                        <a:rPr lang="en-US" sz="1200" b="1" i="0" u="none" strike="noStrike" cap="none">
                          <a:solidFill>
                            <a:srgbClr val="05678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Promoted Credentials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38AECC"/>
                          </a:solidFill>
                        </a:rPr>
                        <a:t>Earned Credentials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Classification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Definition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4369051"/>
                  </a:ext>
                </a:extLst>
              </a:tr>
              <a:tr h="48499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rgbClr val="05678B"/>
                          </a:solidFill>
                        </a:rPr>
                        <a:t>7 (2%)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38AECC"/>
                          </a:solidFill>
                        </a:rPr>
                        <a:t>549 (1%)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/>
                        <a:t>Aligned credentials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The number of credentials earned is roughly equal to the number requested in job postings.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772867"/>
                  </a:ext>
                </a:extLst>
              </a:tr>
              <a:tr h="550475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5678B"/>
                          </a:solidFill>
                        </a:rPr>
                        <a:t>14 (3%)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38AECC"/>
                          </a:solidFill>
                        </a:rPr>
                        <a:t>8,450 (16%)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Oversupplied credentials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More credentials earned than requested in employer job postings, but some registered employer demand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214677"/>
                  </a:ext>
                </a:extLst>
              </a:tr>
              <a:tr h="484996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5678B"/>
                          </a:solidFill>
                        </a:rPr>
                        <a:t>114 (25%)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38AECC"/>
                          </a:solidFill>
                        </a:rPr>
                        <a:t>10,164 (20%)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Undersupplied credentials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Far more annual job postings requesting the credential than earned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464942"/>
                  </a:ext>
                </a:extLst>
              </a:tr>
              <a:tr h="484996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5678B"/>
                          </a:solidFill>
                        </a:rPr>
                        <a:t>314 (68%)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38AECC"/>
                          </a:solidFill>
                        </a:rPr>
                        <a:t>13,342 (26%)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Not demanded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Credentials with fewer than 25 average annual job postings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5635362"/>
                  </a:ext>
                </a:extLst>
              </a:tr>
              <a:tr h="6028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rgbClr val="05678B"/>
                          </a:solidFill>
                        </a:rPr>
                        <a:t>15 (3%)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rgbClr val="38AECC"/>
                          </a:solidFill>
                        </a:rPr>
                        <a:t>18,782 (37%)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dirty="0"/>
                        <a:t>General career readiness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Credentials that reflect general skills that are not occupation-specific (e.g., basic reading, math, financial and digital literacy, workplace safety and basic life support or first aid).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583190"/>
                  </a:ext>
                </a:extLst>
              </a:tr>
            </a:tbl>
          </a:graphicData>
        </a:graphic>
      </p:graphicFrame>
      <p:sp>
        <p:nvSpPr>
          <p:cNvPr id="7" name="Google Shape;173;p25">
            <a:extLst>
              <a:ext uri="{FF2B5EF4-FFF2-40B4-BE49-F238E27FC236}">
                <a16:creationId xmlns:a16="http://schemas.microsoft.com/office/drawing/2014/main" id="{01500217-1E68-54E9-2DEC-5CD055A532AD}"/>
              </a:ext>
            </a:extLst>
          </p:cNvPr>
          <p:cNvSpPr txBox="1">
            <a:spLocks/>
          </p:cNvSpPr>
          <p:nvPr/>
        </p:nvSpPr>
        <p:spPr>
          <a:xfrm>
            <a:off x="248239" y="405887"/>
            <a:ext cx="8647521" cy="57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Credential alignment by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2571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 15 credentials earned</a:t>
            </a:r>
            <a:endParaRPr dirty="0"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228599" y="1115804"/>
            <a:ext cx="866140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solidFill>
                  <a:srgbClr val="454545"/>
                </a:solidFill>
              </a:rPr>
              <a:t>12 of the top 15 credentials earned are not demanded by employers, oversupplied, or are general career readiness certifications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F969C0-F41D-37D9-12A6-CDCDB3242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01759"/>
              </p:ext>
            </p:extLst>
          </p:nvPr>
        </p:nvGraphicFramePr>
        <p:xfrm>
          <a:off x="0" y="1714500"/>
          <a:ext cx="9142000" cy="294759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564476">
                  <a:extLst>
                    <a:ext uri="{9D8B030D-6E8A-4147-A177-3AD203B41FA5}">
                      <a16:colId xmlns:a16="http://schemas.microsoft.com/office/drawing/2014/main" val="381802145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268258323"/>
                    </a:ext>
                  </a:extLst>
                </a:gridCol>
                <a:gridCol w="883423">
                  <a:extLst>
                    <a:ext uri="{9D8B030D-6E8A-4147-A177-3AD203B41FA5}">
                      <a16:colId xmlns:a16="http://schemas.microsoft.com/office/drawing/2014/main" val="2334670912"/>
                    </a:ext>
                  </a:extLst>
                </a:gridCol>
                <a:gridCol w="870013">
                  <a:extLst>
                    <a:ext uri="{9D8B030D-6E8A-4147-A177-3AD203B41FA5}">
                      <a16:colId xmlns:a16="http://schemas.microsoft.com/office/drawing/2014/main" val="1186299122"/>
                    </a:ext>
                  </a:extLst>
                </a:gridCol>
                <a:gridCol w="1566788">
                  <a:extLst>
                    <a:ext uri="{9D8B030D-6E8A-4147-A177-3AD203B41FA5}">
                      <a16:colId xmlns:a16="http://schemas.microsoft.com/office/drawing/2014/main" val="1067737683"/>
                    </a:ext>
                  </a:extLst>
                </a:gridCol>
              </a:tblGrid>
              <a:tr h="44940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Credential 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>
                          <a:effectLst/>
                          <a:latin typeface="Arial"/>
                        </a:rPr>
                        <a:t>Earned Credentials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Annual Demand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Advertised Wages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Classification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22418342"/>
                  </a:ext>
                </a:extLst>
              </a:tr>
              <a:tr h="1718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CPR First Aid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9,111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184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General Career Readiness</a:t>
                      </a:r>
                      <a:endParaRPr lang="en-US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33551566"/>
                  </a:ext>
                </a:extLst>
              </a:tr>
              <a:tr h="1718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Occupational Safety and Heath Administration (OSHA 10/30)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9,038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2,591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>
                          <a:latin typeface="Arial"/>
                        </a:rPr>
                        <a:t>General Career Readiness</a:t>
                      </a:r>
                      <a:endParaRPr lang="en-US" sz="900" b="0" i="0" u="none" strike="noStrike" noProof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81063711"/>
                  </a:ext>
                </a:extLst>
              </a:tr>
              <a:tr h="1453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National Incident Management System 100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2,227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279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$51,819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Oversupplied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19254707"/>
                  </a:ext>
                </a:extLst>
              </a:tr>
              <a:tr h="1718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Ohio Department of Health - State Tested Nurse Assistant (STNA)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1,671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25,104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$35,238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Undersupplied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45101258"/>
                  </a:ext>
                </a:extLst>
              </a:tr>
              <a:tr h="1453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National Incident Management System 700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1,558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153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$51,128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Oversupplied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7419170"/>
                  </a:ext>
                </a:extLst>
              </a:tr>
              <a:tr h="1718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National Restaurant Association - ServSafe Unspecified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1,445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7,136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$35,679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Undersupplied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4369774"/>
                  </a:ext>
                </a:extLst>
              </a:tr>
              <a:tr h="1718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National Center For Construction Education &amp; Research (NCCER) - Core Certification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1,329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Not Demanded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5060065"/>
                  </a:ext>
                </a:extLst>
              </a:tr>
              <a:tr h="1453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Career Connection Certificates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1,179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+mn-lt"/>
                        </a:rPr>
                        <a:t>Not Demanded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81459253"/>
                  </a:ext>
                </a:extLst>
              </a:tr>
              <a:tr h="1453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National Incident Management System 200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1,179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$51,823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Oversupplied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95104595"/>
                  </a:ext>
                </a:extLst>
              </a:tr>
              <a:tr h="1453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National Incident Management System 800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1,119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$56,214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Oversupplied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68249861"/>
                  </a:ext>
                </a:extLst>
              </a:tr>
              <a:tr h="1453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Microsoft Office Specialist - Word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990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+mn-lt"/>
                        </a:rPr>
                        <a:t>Not Demanded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074679972"/>
                  </a:ext>
                </a:extLst>
              </a:tr>
              <a:tr h="1718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Occupational Safety and Health Administration (OSHA) - Forklift Operator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930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4,960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$34,469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Undersupplied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91129115"/>
                  </a:ext>
                </a:extLst>
              </a:tr>
              <a:tr h="1453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American Welding Society - Certified/Qualified Welder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872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615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$51,287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Oversupplied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45882610"/>
                  </a:ext>
                </a:extLst>
              </a:tr>
              <a:tr h="1453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RISE Up Retail Industry Fundamentals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863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Not Demanded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79015701"/>
                  </a:ext>
                </a:extLst>
              </a:tr>
              <a:tr h="3040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Ohio Department of Job and Family Services (ODJFS) - Communicable Disease Prevention for Childcare Personnel</a:t>
                      </a:r>
                      <a:endParaRPr lang="en-US" sz="900"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704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Not Demanded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16051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0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C1A8F2-C443-4B10-6EBE-0FC7467B8EDF}"/>
              </a:ext>
            </a:extLst>
          </p:cNvPr>
          <p:cNvSpPr txBox="1"/>
          <p:nvPr/>
        </p:nvSpPr>
        <p:spPr>
          <a:xfrm>
            <a:off x="324464" y="1868440"/>
            <a:ext cx="3584916" cy="20774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sz="4000" b="1" dirty="0">
                <a:solidFill>
                  <a:srgbClr val="05678B"/>
                </a:solidFill>
              </a:rPr>
              <a:t>2% </a:t>
            </a:r>
            <a:r>
              <a:rPr lang="en" sz="2400" b="1" dirty="0">
                <a:solidFill>
                  <a:srgbClr val="05678B"/>
                </a:solidFill>
              </a:rPr>
              <a:t>(7) </a:t>
            </a:r>
          </a:p>
          <a:p>
            <a:r>
              <a:rPr lang="en" sz="1600" dirty="0">
                <a:solidFill>
                  <a:schemeClr val="tx1"/>
                </a:solidFill>
              </a:rPr>
              <a:t>Supply roughly equals demand</a:t>
            </a:r>
          </a:p>
          <a:p>
            <a:endParaRPr lang="en" sz="500" b="1" dirty="0">
              <a:solidFill>
                <a:srgbClr val="F54562"/>
              </a:solidFill>
            </a:endParaRPr>
          </a:p>
          <a:p>
            <a:endParaRPr lang="en" sz="500" dirty="0"/>
          </a:p>
          <a:p>
            <a:endParaRPr lang="en" sz="500" dirty="0">
              <a:solidFill>
                <a:schemeClr val="tx1"/>
              </a:solidFill>
            </a:endParaRPr>
          </a:p>
          <a:p>
            <a:r>
              <a:rPr lang="en" sz="4000" b="1" dirty="0">
                <a:solidFill>
                  <a:srgbClr val="38AECC"/>
                </a:solidFill>
              </a:rPr>
              <a:t>1% </a:t>
            </a:r>
            <a:r>
              <a:rPr lang="en" sz="1600" dirty="0">
                <a:solidFill>
                  <a:schemeClr val="tx1"/>
                </a:solidFill>
              </a:rPr>
              <a:t>of credentials earned</a:t>
            </a:r>
          </a:p>
          <a:p>
            <a:pPr marL="285750" indent="-285750">
              <a:buFontTx/>
              <a:buChar char="-"/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B0AD7-6AE0-9F35-2986-DE876E407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Aligned credentials</a:t>
            </a:r>
            <a:endParaRPr lang="en-US"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324464" y="1206492"/>
            <a:ext cx="84328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solidFill>
                  <a:srgbClr val="454545"/>
                </a:solidFill>
              </a:rPr>
              <a:t>Only 7 </a:t>
            </a:r>
            <a:r>
              <a:rPr lang="en-US" b="1" dirty="0">
                <a:solidFill>
                  <a:srgbClr val="454545"/>
                </a:solidFill>
              </a:rPr>
              <a:t>credentials </a:t>
            </a:r>
            <a:r>
              <a:rPr lang="en-US" b="1">
                <a:solidFill>
                  <a:srgbClr val="454545"/>
                </a:solidFill>
              </a:rPr>
              <a:t>have similar numbers of credentials earned vs. requested in job postings.</a:t>
            </a:r>
            <a:endParaRPr lang="en-US" b="1" dirty="0">
              <a:solidFill>
                <a:srgbClr val="454545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67DDF-39CB-3D27-8FF3-5BBDAB1B2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05228"/>
              </p:ext>
            </p:extLst>
          </p:nvPr>
        </p:nvGraphicFramePr>
        <p:xfrm>
          <a:off x="3838754" y="1768415"/>
          <a:ext cx="5153642" cy="216627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63042">
                  <a:extLst>
                    <a:ext uri="{9D8B030D-6E8A-4147-A177-3AD203B41FA5}">
                      <a16:colId xmlns:a16="http://schemas.microsoft.com/office/drawing/2014/main" val="3156583400"/>
                    </a:ext>
                  </a:extLst>
                </a:gridCol>
                <a:gridCol w="678398">
                  <a:extLst>
                    <a:ext uri="{9D8B030D-6E8A-4147-A177-3AD203B41FA5}">
                      <a16:colId xmlns:a16="http://schemas.microsoft.com/office/drawing/2014/main" val="1080252823"/>
                    </a:ext>
                  </a:extLst>
                </a:gridCol>
                <a:gridCol w="642343">
                  <a:extLst>
                    <a:ext uri="{9D8B030D-6E8A-4147-A177-3AD203B41FA5}">
                      <a16:colId xmlns:a16="http://schemas.microsoft.com/office/drawing/2014/main" val="920523687"/>
                    </a:ext>
                  </a:extLst>
                </a:gridCol>
                <a:gridCol w="669859">
                  <a:extLst>
                    <a:ext uri="{9D8B030D-6E8A-4147-A177-3AD203B41FA5}">
                      <a16:colId xmlns:a16="http://schemas.microsoft.com/office/drawing/2014/main" val="1156584609"/>
                    </a:ext>
                  </a:extLst>
                </a:gridCol>
              </a:tblGrid>
              <a:tr h="3873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/>
                        </a:rPr>
                        <a:t>Credential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>
                          <a:effectLst/>
                          <a:latin typeface="Arial"/>
                        </a:rPr>
                        <a:t>Earned Credentials</a:t>
                      </a: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Arial"/>
                        </a:rPr>
                        <a:t>Annual Postings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Advertised Wages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644066691"/>
                  </a:ext>
                </a:extLst>
              </a:tr>
              <a:tr h="20055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Automobile Series: Manual Drive Train and Axles</a:t>
                      </a:r>
                      <a:endParaRPr lang="en-US" sz="90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$51,593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9262636"/>
                  </a:ext>
                </a:extLst>
              </a:tr>
              <a:tr h="3880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Collision Repair and Refinish Series: Structural Analysis and Damage Repair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121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131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$58,755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047863917"/>
                  </a:ext>
                </a:extLst>
              </a:tr>
              <a:tr h="3880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ASE - Automobile Series: Automotive Automatic Transmission/Transaxle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104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155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$53,502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545908353"/>
                  </a:ext>
                </a:extLst>
              </a:tr>
              <a:tr h="20055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Google Analytics Certification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73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130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***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112399333"/>
                  </a:ext>
                </a:extLst>
              </a:tr>
              <a:tr h="20055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dirty="0">
                          <a:effectLst/>
                          <a:latin typeface="Arial"/>
                        </a:rPr>
                        <a:t>Google Adwords Certification</a:t>
                      </a:r>
                      <a:endParaRPr lang="en-US" sz="900" dirty="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64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78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***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11582975"/>
                  </a:ext>
                </a:extLst>
              </a:tr>
              <a:tr h="20055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Federal Aviation Administration (FAA) - Airframe Mechanic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34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***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48801756"/>
                  </a:ext>
                </a:extLst>
              </a:tr>
              <a:tr h="20055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>
                          <a:effectLst/>
                          <a:latin typeface="Arial"/>
                        </a:rPr>
                        <a:t>Entrepreneurship and Small Business Certification</a:t>
                      </a:r>
                      <a:endParaRPr lang="en-US" sz="90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>
                          <a:latin typeface="Arial"/>
                        </a:rPr>
                        <a:t>26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dirty="0">
                          <a:latin typeface="Arial"/>
                        </a:rPr>
                        <a:t>***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56398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63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4CF82-6584-7BF6-FAE6-58C09967A2A6}"/>
              </a:ext>
            </a:extLst>
          </p:cNvPr>
          <p:cNvSpPr/>
          <p:nvPr/>
        </p:nvSpPr>
        <p:spPr>
          <a:xfrm>
            <a:off x="8030497" y="4138185"/>
            <a:ext cx="1113503" cy="99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85BF-34E3-F224-E692-75D558E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0" y="1031179"/>
            <a:ext cx="9144000" cy="686588"/>
          </a:xfrm>
          <a:prstGeom prst="rect">
            <a:avLst/>
          </a:prstGeom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73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Ample demand but low wages</a:t>
            </a: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32735" y="4693903"/>
            <a:ext cx="383459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C97CD-3A52-E145-9760-DC51A47BFDB0}"/>
              </a:ext>
            </a:extLst>
          </p:cNvPr>
          <p:cNvSpPr txBox="1"/>
          <p:nvPr/>
        </p:nvSpPr>
        <p:spPr>
          <a:xfrm>
            <a:off x="355600" y="1201365"/>
            <a:ext cx="843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</a:rPr>
              <a:t> </a:t>
            </a:r>
            <a:r>
              <a:rPr lang="en-US" b="1">
                <a:solidFill>
                  <a:srgbClr val="454545"/>
                </a:solidFill>
              </a:rPr>
              <a:t>Three aligned </a:t>
            </a:r>
            <a:r>
              <a:rPr lang="en-US" b="1" dirty="0">
                <a:solidFill>
                  <a:srgbClr val="454545"/>
                </a:solidFill>
              </a:rPr>
              <a:t>credentials </a:t>
            </a:r>
            <a:r>
              <a:rPr lang="en-US" b="1">
                <a:solidFill>
                  <a:srgbClr val="454545"/>
                </a:solidFill>
              </a:rPr>
              <a:t>lead to</a:t>
            </a:r>
            <a:r>
              <a:rPr lang="en-US" b="1" dirty="0">
                <a:solidFill>
                  <a:srgbClr val="454545"/>
                </a:solidFill>
              </a:rPr>
              <a:t> with low-wage jobs.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F9AE6-D749-26B2-89CD-51DE7DA047E7}"/>
              </a:ext>
            </a:extLst>
          </p:cNvPr>
          <p:cNvSpPr txBox="1"/>
          <p:nvPr/>
        </p:nvSpPr>
        <p:spPr>
          <a:xfrm>
            <a:off x="324464" y="1868440"/>
            <a:ext cx="3256304" cy="1692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sz="4000" b="1">
                <a:solidFill>
                  <a:srgbClr val="05678B"/>
                </a:solidFill>
              </a:rPr>
              <a:t>3</a:t>
            </a:r>
            <a:endParaRPr lang="en" sz="2400" b="1">
              <a:solidFill>
                <a:srgbClr val="05678B"/>
              </a:solidFill>
            </a:endParaRPr>
          </a:p>
          <a:p>
            <a:r>
              <a:rPr lang="en" sz="1600">
                <a:solidFill>
                  <a:schemeClr val="tx1"/>
                </a:solidFill>
              </a:rPr>
              <a:t>Promoted credentials have more than 25 average annual postings but post wages less than $14.90</a:t>
            </a:r>
            <a:endParaRPr lang="en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" sz="160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1E052B4-FB7C-BC60-0F30-CDA024A92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01799"/>
              </p:ext>
            </p:extLst>
          </p:nvPr>
        </p:nvGraphicFramePr>
        <p:xfrm>
          <a:off x="3838754" y="1768415"/>
          <a:ext cx="5153642" cy="141384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63042">
                  <a:extLst>
                    <a:ext uri="{9D8B030D-6E8A-4147-A177-3AD203B41FA5}">
                      <a16:colId xmlns:a16="http://schemas.microsoft.com/office/drawing/2014/main" val="3156583400"/>
                    </a:ext>
                  </a:extLst>
                </a:gridCol>
                <a:gridCol w="678398">
                  <a:extLst>
                    <a:ext uri="{9D8B030D-6E8A-4147-A177-3AD203B41FA5}">
                      <a16:colId xmlns:a16="http://schemas.microsoft.com/office/drawing/2014/main" val="1080252823"/>
                    </a:ext>
                  </a:extLst>
                </a:gridCol>
                <a:gridCol w="642343">
                  <a:extLst>
                    <a:ext uri="{9D8B030D-6E8A-4147-A177-3AD203B41FA5}">
                      <a16:colId xmlns:a16="http://schemas.microsoft.com/office/drawing/2014/main" val="920523687"/>
                    </a:ext>
                  </a:extLst>
                </a:gridCol>
                <a:gridCol w="669859">
                  <a:extLst>
                    <a:ext uri="{9D8B030D-6E8A-4147-A177-3AD203B41FA5}">
                      <a16:colId xmlns:a16="http://schemas.microsoft.com/office/drawing/2014/main" val="1156584609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u="none" strike="noStrike">
                          <a:effectLst/>
                          <a:latin typeface="+mn-lt"/>
                        </a:rPr>
                        <a:t>Credential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+mn-lt"/>
                        </a:rPr>
                        <a:t>Earned</a:t>
                      </a:r>
                      <a:endParaRPr lang="en-US">
                        <a:latin typeface="+mn-lt"/>
                      </a:endParaRPr>
                    </a:p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+mn-lt"/>
                        </a:rPr>
                        <a:t>Credentials</a:t>
                      </a: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+mn-lt"/>
                        </a:rPr>
                        <a:t>Annual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lvl="0" algn="r">
                        <a:buNone/>
                      </a:pPr>
                      <a:r>
                        <a:rPr lang="en-US" sz="900" u="none" strike="noStrike">
                          <a:effectLst/>
                          <a:latin typeface="+mn-lt"/>
                        </a:rPr>
                        <a:t>Postings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sym typeface="Arial"/>
                        </a:rPr>
                        <a:t>Advertised</a:t>
                      </a:r>
                      <a:endParaRPr lang="en-US">
                        <a:latin typeface="+mn-lt"/>
                      </a:endParaRPr>
                    </a:p>
                    <a:p>
                      <a:pPr lvl="0" algn="r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sym typeface="Arial"/>
                        </a:rPr>
                        <a:t>Wages</a:t>
                      </a:r>
                      <a:endParaRPr lang="en-US">
                        <a:latin typeface="+mn-lt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644066691"/>
                  </a:ext>
                </a:extLst>
              </a:tr>
              <a:tr h="44992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 for Professional Recognition - Child Development Associate Credential (CDA)</a:t>
                      </a:r>
                      <a:endParaRPr lang="en-US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  <a:endParaRPr lang="en-US" sz="90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3,449</a:t>
                      </a:r>
                      <a:endParaRPr lang="en-US" sz="90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$26,379</a:t>
                      </a:r>
                      <a:endParaRPr lang="en-US" sz="90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9262636"/>
                  </a:ext>
                </a:extLst>
              </a:tr>
              <a:tr h="23072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National Restaurant Association - </a:t>
                      </a:r>
                      <a:r>
                        <a:rPr lang="en-U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ServSafe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Food Handler</a:t>
                      </a:r>
                      <a:endParaRPr lang="en-US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2,575</a:t>
                      </a:r>
                      <a:endParaRPr lang="en-US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$29,635</a:t>
                      </a:r>
                      <a:endParaRPr lang="en-US"/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18572075"/>
                  </a:ext>
                </a:extLst>
              </a:tr>
              <a:tr h="44992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- Parts Specialist Series: Medium/Heavy Truck Parts Specialist</a:t>
                      </a:r>
                      <a:endParaRPr lang="en-US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en-US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$30,114</a:t>
                      </a:r>
                      <a:endParaRPr lang="en-US"/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16028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430598"/>
      </p:ext>
    </p:extLst>
  </p:cSld>
  <p:clrMapOvr>
    <a:masterClrMapping/>
  </p:clrMapOvr>
</p:sld>
</file>

<file path=ppt/theme/theme1.xml><?xml version="1.0" encoding="utf-8"?>
<a:theme xmlns:a="http://schemas.openxmlformats.org/drawingml/2006/main" name="Lightcast ">
  <a:themeElements>
    <a:clrScheme name="Focus">
      <a:dk1>
        <a:srgbClr val="000000"/>
      </a:dk1>
      <a:lt1>
        <a:srgbClr val="FFFFFF"/>
      </a:lt1>
      <a:dk2>
        <a:srgbClr val="454545"/>
      </a:dk2>
      <a:lt2>
        <a:srgbClr val="F54562"/>
      </a:lt2>
      <a:accent1>
        <a:srgbClr val="F7F7F7"/>
      </a:accent1>
      <a:accent2>
        <a:srgbClr val="FFF1E8"/>
      </a:accent2>
      <a:accent3>
        <a:srgbClr val="E7FDFE"/>
      </a:accent3>
      <a:accent4>
        <a:srgbClr val="FAEFFF"/>
      </a:accent4>
      <a:accent5>
        <a:srgbClr val="ACACAC"/>
      </a:accent5>
      <a:accent6>
        <a:srgbClr val="C4374E"/>
      </a:accent6>
      <a:hlink>
        <a:srgbClr val="4D88FF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cast Template.pptx" id="{1638CC96-16AF-4F65-83E1-5C24DADF5371}" vid="{B90DE682-75B5-4A81-8995-857508FB479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304955539C7D459D25A700B2165EC7" ma:contentTypeVersion="15" ma:contentTypeDescription="Create a new document." ma:contentTypeScope="" ma:versionID="14e025c1a0648016a6ec0e7dd3421ee8">
  <xsd:schema xmlns:xsd="http://www.w3.org/2001/XMLSchema" xmlns:xs="http://www.w3.org/2001/XMLSchema" xmlns:p="http://schemas.microsoft.com/office/2006/metadata/properties" xmlns:ns2="f5dc71d0-c69f-4f7f-9e05-f8cc39fca0d8" xmlns:ns3="df82e833-ba19-4ad9-86d2-2a1833686044" targetNamespace="http://schemas.microsoft.com/office/2006/metadata/properties" ma:root="true" ma:fieldsID="48cfa4b47ed759fedcb5d119bf993ad0" ns2:_="" ns3:_="">
    <xsd:import namespace="f5dc71d0-c69f-4f7f-9e05-f8cc39fca0d8"/>
    <xsd:import namespace="df82e833-ba19-4ad9-86d2-2a1833686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c71d0-c69f-4f7f-9e05-f8cc39fca0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5fc2f7-e233-4a63-a75e-2c7e1fbc0d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2e833-ba19-4ad9-86d2-2a1833686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129ef7a-b6ce-485e-b0ae-5c4aa68bcdb6}" ma:internalName="TaxCatchAll" ma:showField="CatchAllData" ma:web="df82e833-ba19-4ad9-86d2-2a1833686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82e833-ba19-4ad9-86d2-2a1833686044" xsi:nil="true"/>
    <lcf76f155ced4ddcb4097134ff3c332f xmlns="f5dc71d0-c69f-4f7f-9e05-f8cc39fca0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EA43D5-3ADE-47D6-9940-786B19A69364}">
  <ds:schemaRefs>
    <ds:schemaRef ds:uri="df82e833-ba19-4ad9-86d2-2a1833686044"/>
    <ds:schemaRef ds:uri="f5dc71d0-c69f-4f7f-9e05-f8cc39fca0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BE7AD15-E53A-4B25-A970-E1E677C0E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3AE858-266D-44C2-BFED-9AA94AD9979C}">
  <ds:schemaRefs>
    <ds:schemaRef ds:uri="df82e833-ba19-4ad9-86d2-2a1833686044"/>
    <ds:schemaRef ds:uri="f5dc71d0-c69f-4f7f-9e05-f8cc39fca0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Lightcast Template</Template>
  <TotalTime>145</TotalTime>
  <Words>2682</Words>
  <Application>Microsoft Macintosh PowerPoint</Application>
  <PresentationFormat>On-screen Show (16:9)</PresentationFormat>
  <Paragraphs>689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IBM Plex Mono</vt:lpstr>
      <vt:lpstr>Arial</vt:lpstr>
      <vt:lpstr>Gothic A1</vt:lpstr>
      <vt:lpstr>Arial,Sans-Serif</vt:lpstr>
      <vt:lpstr>Courier New</vt:lpstr>
      <vt:lpstr>Lightcast </vt:lpstr>
      <vt:lpstr>K-12 Industry Credential Analysis: Ohio  November 2022  </vt:lpstr>
      <vt:lpstr>Industry credentials in K-12</vt:lpstr>
      <vt:lpstr>Ohio Context for Industry Credentials</vt:lpstr>
      <vt:lpstr>Ohio K-12 industry credential analysis</vt:lpstr>
      <vt:lpstr>There is significant misalignment between the credentials promoted and earned – and what employers demand.</vt:lpstr>
      <vt:lpstr>PowerPoint Presentation</vt:lpstr>
      <vt:lpstr>Top 15 credentials earned</vt:lpstr>
      <vt:lpstr>Aligned credentials</vt:lpstr>
      <vt:lpstr>Ample demand but low wages</vt:lpstr>
      <vt:lpstr>Oversupplied credentials</vt:lpstr>
      <vt:lpstr>Undersupplied credentials</vt:lpstr>
      <vt:lpstr>Undersupplied credentials</vt:lpstr>
      <vt:lpstr>Credentials that are not demanded</vt:lpstr>
      <vt:lpstr>General career readiness credentials</vt:lpstr>
      <vt:lpstr>General career readiness credentials</vt:lpstr>
      <vt:lpstr>IWIP credentials</vt:lpstr>
      <vt:lpstr>Employer signaling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ExcelinEd – Credential Alignment in Ohio  First look at key findings</dc:title>
  <dc:creator>Matt Walsh</dc:creator>
  <cp:lastModifiedBy>Quentin Suffren</cp:lastModifiedBy>
  <cp:revision>4</cp:revision>
  <dcterms:created xsi:type="dcterms:W3CDTF">2022-09-30T15:39:30Z</dcterms:created>
  <dcterms:modified xsi:type="dcterms:W3CDTF">2022-11-07T19:33:00Z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0x010100BE304955539C7D459D25A700B2165EC7</vt:lpwstr>
  </property>
  <property fmtid="{D5CDD505-2E9C-101B-9397-08002B2CF9AE}" pid="3" name="MediaServiceImageTags">
    <vt:lpwstr/>
  </property>
</Properties>
</file>