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146846431" r:id="rId3"/>
    <p:sldId id="258" r:id="rId4"/>
    <p:sldId id="339" r:id="rId5"/>
    <p:sldId id="2146846432" r:id="rId6"/>
    <p:sldId id="2146846435" r:id="rId7"/>
    <p:sldId id="358" r:id="rId8"/>
    <p:sldId id="2146846433" r:id="rId9"/>
    <p:sldId id="2146846434" r:id="rId10"/>
    <p:sldId id="2146846436" r:id="rId11"/>
    <p:sldId id="2146846437" r:id="rId12"/>
    <p:sldId id="2146846438" r:id="rId13"/>
    <p:sldId id="2146846439" r:id="rId14"/>
    <p:sldId id="471" r:id="rId15"/>
    <p:sldId id="472" r:id="rId16"/>
    <p:sldId id="256" r:id="rId17"/>
    <p:sldId id="501" r:id="rId18"/>
    <p:sldId id="292" r:id="rId19"/>
    <p:sldId id="500" r:id="rId20"/>
    <p:sldId id="293" r:id="rId21"/>
    <p:sldId id="503" r:id="rId22"/>
    <p:sldId id="504" r:id="rId23"/>
    <p:sldId id="505" r:id="rId24"/>
    <p:sldId id="506" r:id="rId25"/>
    <p:sldId id="511" r:id="rId26"/>
    <p:sldId id="507" r:id="rId27"/>
    <p:sldId id="508" r:id="rId28"/>
    <p:sldId id="509" r:id="rId29"/>
    <p:sldId id="512" r:id="rId30"/>
    <p:sldId id="510" r:id="rId31"/>
    <p:sldId id="513" r:id="rId32"/>
    <p:sldId id="514" r:id="rId33"/>
    <p:sldId id="296" r:id="rId34"/>
    <p:sldId id="498" r:id="rId35"/>
    <p:sldId id="289" r:id="rId36"/>
    <p:sldId id="291" r:id="rId37"/>
    <p:sldId id="266" r:id="rId38"/>
    <p:sldId id="26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rralee Keller" id="{590DBFE9-975F-41EA-B84F-A4CA1FCF41ED}">
          <p14:sldIdLst>
            <p14:sldId id="2146846431"/>
            <p14:sldId id="258"/>
            <p14:sldId id="339"/>
            <p14:sldId id="2146846432"/>
            <p14:sldId id="2146846435"/>
            <p14:sldId id="358"/>
            <p14:sldId id="2146846433"/>
            <p14:sldId id="2146846434"/>
            <p14:sldId id="2146846436"/>
            <p14:sldId id="2146846437"/>
            <p14:sldId id="2146846438"/>
            <p14:sldId id="2146846439"/>
            <p14:sldId id="471"/>
            <p14:sldId id="472"/>
          </p14:sldIdLst>
        </p14:section>
        <p14:section name="Dr. Tireka Cobb" id="{24092CCF-FBDD-4DB0-9E53-298BEC4ED0C2}">
          <p14:sldIdLst>
            <p14:sldId id="256"/>
            <p14:sldId id="501"/>
            <p14:sldId id="292"/>
            <p14:sldId id="500"/>
            <p14:sldId id="293"/>
            <p14:sldId id="503"/>
            <p14:sldId id="504"/>
            <p14:sldId id="505"/>
            <p14:sldId id="506"/>
            <p14:sldId id="511"/>
            <p14:sldId id="507"/>
            <p14:sldId id="508"/>
            <p14:sldId id="509"/>
            <p14:sldId id="512"/>
            <p14:sldId id="510"/>
            <p14:sldId id="513"/>
            <p14:sldId id="514"/>
            <p14:sldId id="296"/>
            <p14:sldId id="498"/>
          </p14:sldIdLst>
        </p14:section>
        <p14:section name="Katina Fullen" id="{BFB0EAEE-F53E-4019-B71C-347D7F037F3E}">
          <p14:sldIdLst>
            <p14:sldId id="289"/>
            <p14:sldId id="291"/>
            <p14:sldId id="266"/>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9" d="100"/>
          <a:sy n="99" d="100"/>
        </p:scale>
        <p:origin x="9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95B56-55F8-4056-9A13-8F595F239DE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EE100E4-19FB-4301-8515-0E2DD31E96AD}">
      <dgm:prSet/>
      <dgm:spPr/>
      <dgm:t>
        <a:bodyPr/>
        <a:lstStyle/>
        <a:p>
          <a:r>
            <a:rPr lang="en-US" dirty="0"/>
            <a:t>Streamline the FAFSA Form</a:t>
          </a:r>
        </a:p>
      </dgm:t>
    </dgm:pt>
    <dgm:pt modelId="{F4938E7A-53CD-4736-BEE1-19C4D9EC075B}" type="parTrans" cxnId="{0C39961D-F125-4F2D-B295-932F38E2DF6C}">
      <dgm:prSet/>
      <dgm:spPr/>
      <dgm:t>
        <a:bodyPr/>
        <a:lstStyle/>
        <a:p>
          <a:endParaRPr lang="en-US"/>
        </a:p>
      </dgm:t>
    </dgm:pt>
    <dgm:pt modelId="{0BDF7CE0-9B77-4DD7-BEA5-3AEC3A575A86}" type="sibTrans" cxnId="{0C39961D-F125-4F2D-B295-932F38E2DF6C}">
      <dgm:prSet phldrT="1" phldr="0"/>
      <dgm:spPr/>
      <dgm:t>
        <a:bodyPr/>
        <a:lstStyle/>
        <a:p>
          <a:endParaRPr lang="en-US"/>
        </a:p>
      </dgm:t>
    </dgm:pt>
    <dgm:pt modelId="{F381DBE7-F7AA-4A63-B364-FD45BD6DEAE7}">
      <dgm:prSet/>
      <dgm:spPr/>
      <dgm:t>
        <a:bodyPr/>
        <a:lstStyle/>
        <a:p>
          <a:r>
            <a:rPr lang="en-US" dirty="0"/>
            <a:t>Replacing the Expected Family Contribution(EFC) with the Student Aid Index(SAI)</a:t>
          </a:r>
        </a:p>
      </dgm:t>
    </dgm:pt>
    <dgm:pt modelId="{7C24B391-C99F-49A7-A098-72E7505DB80B}" type="parTrans" cxnId="{1A3BEA85-D45C-4A7F-9792-C057927EB30C}">
      <dgm:prSet/>
      <dgm:spPr/>
      <dgm:t>
        <a:bodyPr/>
        <a:lstStyle/>
        <a:p>
          <a:endParaRPr lang="en-US"/>
        </a:p>
      </dgm:t>
    </dgm:pt>
    <dgm:pt modelId="{C6542C28-7BF3-4541-887F-536BF9217B02}" type="sibTrans" cxnId="{1A3BEA85-D45C-4A7F-9792-C057927EB30C}">
      <dgm:prSet phldrT="3" phldr="0"/>
      <dgm:spPr/>
      <dgm:t>
        <a:bodyPr/>
        <a:lstStyle/>
        <a:p>
          <a:endParaRPr lang="en-US"/>
        </a:p>
      </dgm:t>
    </dgm:pt>
    <dgm:pt modelId="{F99A47DF-8A4D-4C35-8F09-2B902F4EB5A4}">
      <dgm:prSet/>
      <dgm:spPr/>
      <dgm:t>
        <a:bodyPr/>
        <a:lstStyle/>
        <a:p>
          <a:r>
            <a:rPr lang="en-US" dirty="0"/>
            <a:t>Expanding access to IRS information for majority of filers</a:t>
          </a:r>
        </a:p>
      </dgm:t>
    </dgm:pt>
    <dgm:pt modelId="{67F58D2C-9311-418E-B1DB-54933B48C01E}" type="parTrans" cxnId="{1CF3D0E7-47D0-4438-BD32-306183F60CE1}">
      <dgm:prSet/>
      <dgm:spPr/>
      <dgm:t>
        <a:bodyPr/>
        <a:lstStyle/>
        <a:p>
          <a:endParaRPr lang="en-US"/>
        </a:p>
      </dgm:t>
    </dgm:pt>
    <dgm:pt modelId="{D146B00E-C722-4FEB-8E73-FF5EBA3DE871}" type="sibTrans" cxnId="{1CF3D0E7-47D0-4438-BD32-306183F60CE1}">
      <dgm:prSet phldrT="4" phldr="0"/>
      <dgm:spPr/>
      <dgm:t>
        <a:bodyPr/>
        <a:lstStyle/>
        <a:p>
          <a:endParaRPr lang="en-US"/>
        </a:p>
      </dgm:t>
    </dgm:pt>
    <dgm:pt modelId="{7F5CB1E2-CCFE-48BD-B356-097ADEA3BF8A}">
      <dgm:prSet/>
      <dgm:spPr/>
      <dgm:t>
        <a:bodyPr/>
        <a:lstStyle/>
        <a:p>
          <a:r>
            <a:rPr lang="en-US" dirty="0"/>
            <a:t>Two ways to determine Pell eligibility- SAI formula or Federal Poverty Tables</a:t>
          </a:r>
        </a:p>
      </dgm:t>
    </dgm:pt>
    <dgm:pt modelId="{F0BC7A60-FD0B-48E1-A469-A51CAA38D164}" type="sibTrans" cxnId="{B3A4ECCB-FA2B-4D2C-8373-761EF38E3728}">
      <dgm:prSet phldrT="2" phldr="0"/>
      <dgm:spPr/>
      <dgm:t>
        <a:bodyPr/>
        <a:lstStyle/>
        <a:p>
          <a:endParaRPr lang="en-US"/>
        </a:p>
      </dgm:t>
    </dgm:pt>
    <dgm:pt modelId="{5B795CA4-25C8-4FEB-B39D-96F891B25E49}" type="parTrans" cxnId="{B3A4ECCB-FA2B-4D2C-8373-761EF38E3728}">
      <dgm:prSet/>
      <dgm:spPr/>
      <dgm:t>
        <a:bodyPr/>
        <a:lstStyle/>
        <a:p>
          <a:endParaRPr lang="en-US"/>
        </a:p>
      </dgm:t>
    </dgm:pt>
    <dgm:pt modelId="{04AFFD09-5C03-4829-82DB-C7B5A095C8D1}" type="pres">
      <dgm:prSet presAssocID="{80095B56-55F8-4056-9A13-8F595F239DEB}" presName="linear" presStyleCnt="0">
        <dgm:presLayoutVars>
          <dgm:animLvl val="lvl"/>
          <dgm:resizeHandles val="exact"/>
        </dgm:presLayoutVars>
      </dgm:prSet>
      <dgm:spPr/>
    </dgm:pt>
    <dgm:pt modelId="{234FCAC0-EA99-4506-BDC5-E4703691C6E6}" type="pres">
      <dgm:prSet presAssocID="{5EE100E4-19FB-4301-8515-0E2DD31E96AD}" presName="parentText" presStyleLbl="node1" presStyleIdx="0" presStyleCnt="4">
        <dgm:presLayoutVars>
          <dgm:chMax val="0"/>
          <dgm:bulletEnabled val="1"/>
        </dgm:presLayoutVars>
      </dgm:prSet>
      <dgm:spPr/>
    </dgm:pt>
    <dgm:pt modelId="{DB5138D1-784E-4AD0-9591-3CE453FEAFBC}" type="pres">
      <dgm:prSet presAssocID="{0BDF7CE0-9B77-4DD7-BEA5-3AEC3A575A86}" presName="spacer" presStyleCnt="0"/>
      <dgm:spPr/>
    </dgm:pt>
    <dgm:pt modelId="{EA63D92A-BEAC-48DF-9272-99B0845791EC}" type="pres">
      <dgm:prSet presAssocID="{7F5CB1E2-CCFE-48BD-B356-097ADEA3BF8A}" presName="parentText" presStyleLbl="node1" presStyleIdx="1" presStyleCnt="4" custLinFactY="100000" custLinFactNeighborX="-740" custLinFactNeighborY="187803">
        <dgm:presLayoutVars>
          <dgm:chMax val="0"/>
          <dgm:bulletEnabled val="1"/>
        </dgm:presLayoutVars>
      </dgm:prSet>
      <dgm:spPr/>
    </dgm:pt>
    <dgm:pt modelId="{8858ED22-9584-4D90-AC8B-2C4EAD628468}" type="pres">
      <dgm:prSet presAssocID="{F0BC7A60-FD0B-48E1-A469-A51CAA38D164}" presName="spacer" presStyleCnt="0"/>
      <dgm:spPr/>
    </dgm:pt>
    <dgm:pt modelId="{3DC6EDFB-283D-4B99-84BF-9CA4E5C0189C}" type="pres">
      <dgm:prSet presAssocID="{F381DBE7-F7AA-4A63-B364-FD45BD6DEAE7}" presName="parentText" presStyleLbl="node1" presStyleIdx="2" presStyleCnt="4" custLinFactY="103632" custLinFactNeighborX="272" custLinFactNeighborY="200000">
        <dgm:presLayoutVars>
          <dgm:chMax val="0"/>
          <dgm:bulletEnabled val="1"/>
        </dgm:presLayoutVars>
      </dgm:prSet>
      <dgm:spPr/>
    </dgm:pt>
    <dgm:pt modelId="{502DDA43-B5FA-4C0E-8EF1-F93BDB87A31B}" type="pres">
      <dgm:prSet presAssocID="{C6542C28-7BF3-4541-887F-536BF9217B02}" presName="spacer" presStyleCnt="0"/>
      <dgm:spPr/>
    </dgm:pt>
    <dgm:pt modelId="{399CC98A-0477-4393-BAA9-10907BEF411C}" type="pres">
      <dgm:prSet presAssocID="{F99A47DF-8A4D-4C35-8F09-2B902F4EB5A4}" presName="parentText" presStyleLbl="node1" presStyleIdx="3" presStyleCnt="4" custLinFactY="-196774" custLinFactNeighborX="-740" custLinFactNeighborY="-200000">
        <dgm:presLayoutVars>
          <dgm:chMax val="0"/>
          <dgm:bulletEnabled val="1"/>
        </dgm:presLayoutVars>
      </dgm:prSet>
      <dgm:spPr/>
    </dgm:pt>
  </dgm:ptLst>
  <dgm:cxnLst>
    <dgm:cxn modelId="{1E4CED02-4991-455F-A33A-0DAF4373ED8C}" type="presOf" srcId="{7F5CB1E2-CCFE-48BD-B356-097ADEA3BF8A}" destId="{EA63D92A-BEAC-48DF-9272-99B0845791EC}" srcOrd="0" destOrd="0" presId="urn:microsoft.com/office/officeart/2005/8/layout/vList2"/>
    <dgm:cxn modelId="{DB536513-69FB-4C56-8CC1-A4AE594AFDB0}" type="presOf" srcId="{80095B56-55F8-4056-9A13-8F595F239DEB}" destId="{04AFFD09-5C03-4829-82DB-C7B5A095C8D1}" srcOrd="0" destOrd="0" presId="urn:microsoft.com/office/officeart/2005/8/layout/vList2"/>
    <dgm:cxn modelId="{0C39961D-F125-4F2D-B295-932F38E2DF6C}" srcId="{80095B56-55F8-4056-9A13-8F595F239DEB}" destId="{5EE100E4-19FB-4301-8515-0E2DD31E96AD}" srcOrd="0" destOrd="0" parTransId="{F4938E7A-53CD-4736-BEE1-19C4D9EC075B}" sibTransId="{0BDF7CE0-9B77-4DD7-BEA5-3AEC3A575A86}"/>
    <dgm:cxn modelId="{B24DAD29-33D6-4CCE-8A3D-05417A493270}" type="presOf" srcId="{F381DBE7-F7AA-4A63-B364-FD45BD6DEAE7}" destId="{3DC6EDFB-283D-4B99-84BF-9CA4E5C0189C}" srcOrd="0" destOrd="0" presId="urn:microsoft.com/office/officeart/2005/8/layout/vList2"/>
    <dgm:cxn modelId="{181ED451-DB3D-4BE4-B46A-4A9F5908A7F6}" type="presOf" srcId="{5EE100E4-19FB-4301-8515-0E2DD31E96AD}" destId="{234FCAC0-EA99-4506-BDC5-E4703691C6E6}" srcOrd="0" destOrd="0" presId="urn:microsoft.com/office/officeart/2005/8/layout/vList2"/>
    <dgm:cxn modelId="{1A3BEA85-D45C-4A7F-9792-C057927EB30C}" srcId="{80095B56-55F8-4056-9A13-8F595F239DEB}" destId="{F381DBE7-F7AA-4A63-B364-FD45BD6DEAE7}" srcOrd="2" destOrd="0" parTransId="{7C24B391-C99F-49A7-A098-72E7505DB80B}" sibTransId="{C6542C28-7BF3-4541-887F-536BF9217B02}"/>
    <dgm:cxn modelId="{B3A4ECCB-FA2B-4D2C-8373-761EF38E3728}" srcId="{80095B56-55F8-4056-9A13-8F595F239DEB}" destId="{7F5CB1E2-CCFE-48BD-B356-097ADEA3BF8A}" srcOrd="1" destOrd="0" parTransId="{5B795CA4-25C8-4FEB-B39D-96F891B25E49}" sibTransId="{F0BC7A60-FD0B-48E1-A469-A51CAA38D164}"/>
    <dgm:cxn modelId="{909CA5D5-3EF3-4AE4-87ED-9241BDF561A8}" type="presOf" srcId="{F99A47DF-8A4D-4C35-8F09-2B902F4EB5A4}" destId="{399CC98A-0477-4393-BAA9-10907BEF411C}" srcOrd="0" destOrd="0" presId="urn:microsoft.com/office/officeart/2005/8/layout/vList2"/>
    <dgm:cxn modelId="{1CF3D0E7-47D0-4438-BD32-306183F60CE1}" srcId="{80095B56-55F8-4056-9A13-8F595F239DEB}" destId="{F99A47DF-8A4D-4C35-8F09-2B902F4EB5A4}" srcOrd="3" destOrd="0" parTransId="{67F58D2C-9311-418E-B1DB-54933B48C01E}" sibTransId="{D146B00E-C722-4FEB-8E73-FF5EBA3DE871}"/>
    <dgm:cxn modelId="{036E5233-974E-4301-8863-0D3AE7FCC64A}" type="presParOf" srcId="{04AFFD09-5C03-4829-82DB-C7B5A095C8D1}" destId="{234FCAC0-EA99-4506-BDC5-E4703691C6E6}" srcOrd="0" destOrd="0" presId="urn:microsoft.com/office/officeart/2005/8/layout/vList2"/>
    <dgm:cxn modelId="{049C1339-B141-4C5C-8BC2-4F00E751907D}" type="presParOf" srcId="{04AFFD09-5C03-4829-82DB-C7B5A095C8D1}" destId="{DB5138D1-784E-4AD0-9591-3CE453FEAFBC}" srcOrd="1" destOrd="0" presId="urn:microsoft.com/office/officeart/2005/8/layout/vList2"/>
    <dgm:cxn modelId="{31F0D66C-C9E9-481C-AD24-4FEE2992348A}" type="presParOf" srcId="{04AFFD09-5C03-4829-82DB-C7B5A095C8D1}" destId="{EA63D92A-BEAC-48DF-9272-99B0845791EC}" srcOrd="2" destOrd="0" presId="urn:microsoft.com/office/officeart/2005/8/layout/vList2"/>
    <dgm:cxn modelId="{F3955AD4-C753-49A9-863C-171AB0712D7D}" type="presParOf" srcId="{04AFFD09-5C03-4829-82DB-C7B5A095C8D1}" destId="{8858ED22-9584-4D90-AC8B-2C4EAD628468}" srcOrd="3" destOrd="0" presId="urn:microsoft.com/office/officeart/2005/8/layout/vList2"/>
    <dgm:cxn modelId="{7062B3DD-1355-4E85-82CE-08F5E48D78F3}" type="presParOf" srcId="{04AFFD09-5C03-4829-82DB-C7B5A095C8D1}" destId="{3DC6EDFB-283D-4B99-84BF-9CA4E5C0189C}" srcOrd="4" destOrd="0" presId="urn:microsoft.com/office/officeart/2005/8/layout/vList2"/>
    <dgm:cxn modelId="{AE806E92-7AF7-4D84-B894-282FDEF2972D}" type="presParOf" srcId="{04AFFD09-5C03-4829-82DB-C7B5A095C8D1}" destId="{502DDA43-B5FA-4C0E-8EF1-F93BDB87A31B}" srcOrd="5" destOrd="0" presId="urn:microsoft.com/office/officeart/2005/8/layout/vList2"/>
    <dgm:cxn modelId="{DBB4FFE2-E6CB-4FDA-90E0-9C12DD12B9C3}" type="presParOf" srcId="{04AFFD09-5C03-4829-82DB-C7B5A095C8D1}" destId="{399CC98A-0477-4393-BAA9-10907BEF41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FCAC0-EA99-4506-BDC5-E4703691C6E6}">
      <dsp:nvSpPr>
        <dsp:cNvPr id="0" name=""/>
        <dsp:cNvSpPr/>
      </dsp:nvSpPr>
      <dsp:spPr>
        <a:xfrm>
          <a:off x="0" y="264945"/>
          <a:ext cx="7012370" cy="98865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Streamline the FAFSA Form</a:t>
          </a:r>
        </a:p>
      </dsp:txBody>
      <dsp:txXfrm>
        <a:off x="48262" y="313207"/>
        <a:ext cx="6915846" cy="892126"/>
      </dsp:txXfrm>
    </dsp:sp>
    <dsp:sp modelId="{EA63D92A-BEAC-48DF-9272-99B0845791EC}">
      <dsp:nvSpPr>
        <dsp:cNvPr id="0" name=""/>
        <dsp:cNvSpPr/>
      </dsp:nvSpPr>
      <dsp:spPr>
        <a:xfrm>
          <a:off x="0" y="2457752"/>
          <a:ext cx="7012370" cy="988650"/>
        </a:xfrm>
        <a:prstGeom prst="roundRect">
          <a:avLst/>
        </a:prstGeom>
        <a:gradFill rotWithShape="0">
          <a:gsLst>
            <a:gs pos="0">
              <a:schemeClr val="accent2">
                <a:hueOff val="-441124"/>
                <a:satOff val="497"/>
                <a:lumOff val="1177"/>
                <a:alphaOff val="0"/>
                <a:tint val="98000"/>
                <a:lumMod val="110000"/>
              </a:schemeClr>
            </a:gs>
            <a:gs pos="84000">
              <a:schemeClr val="accent2">
                <a:hueOff val="-441124"/>
                <a:satOff val="497"/>
                <a:lumOff val="1177"/>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Two ways to determine Pell eligibility- SAI formula or Federal Poverty Tables</a:t>
          </a:r>
        </a:p>
      </dsp:txBody>
      <dsp:txXfrm>
        <a:off x="48262" y="2506014"/>
        <a:ext cx="6915846" cy="892126"/>
      </dsp:txXfrm>
    </dsp:sp>
    <dsp:sp modelId="{3DC6EDFB-283D-4B99-84BF-9CA4E5C0189C}">
      <dsp:nvSpPr>
        <dsp:cNvPr id="0" name=""/>
        <dsp:cNvSpPr/>
      </dsp:nvSpPr>
      <dsp:spPr>
        <a:xfrm>
          <a:off x="0" y="3566323"/>
          <a:ext cx="7012370" cy="988650"/>
        </a:xfrm>
        <a:prstGeom prst="roundRect">
          <a:avLst/>
        </a:prstGeom>
        <a:gradFill rotWithShape="0">
          <a:gsLst>
            <a:gs pos="0">
              <a:schemeClr val="accent2">
                <a:hueOff val="-882249"/>
                <a:satOff val="995"/>
                <a:lumOff val="2353"/>
                <a:alphaOff val="0"/>
                <a:tint val="98000"/>
                <a:lumMod val="110000"/>
              </a:schemeClr>
            </a:gs>
            <a:gs pos="84000">
              <a:schemeClr val="accent2">
                <a:hueOff val="-882249"/>
                <a:satOff val="995"/>
                <a:lumOff val="2353"/>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Replacing the Expected Family Contribution(EFC) with the Student Aid Index(SAI)</a:t>
          </a:r>
        </a:p>
      </dsp:txBody>
      <dsp:txXfrm>
        <a:off x="48262" y="3614585"/>
        <a:ext cx="6915846" cy="892126"/>
      </dsp:txXfrm>
    </dsp:sp>
    <dsp:sp modelId="{399CC98A-0477-4393-BAA9-10907BEF411C}">
      <dsp:nvSpPr>
        <dsp:cNvPr id="0" name=""/>
        <dsp:cNvSpPr/>
      </dsp:nvSpPr>
      <dsp:spPr>
        <a:xfrm>
          <a:off x="0" y="1360369"/>
          <a:ext cx="7012370" cy="988650"/>
        </a:xfrm>
        <a:prstGeom prst="roundRect">
          <a:avLst/>
        </a:prstGeom>
        <a:gradFill rotWithShape="0">
          <a:gsLst>
            <a:gs pos="0">
              <a:schemeClr val="accent2">
                <a:hueOff val="-1323373"/>
                <a:satOff val="1492"/>
                <a:lumOff val="3530"/>
                <a:alphaOff val="0"/>
                <a:tint val="98000"/>
                <a:lumMod val="110000"/>
              </a:schemeClr>
            </a:gs>
            <a:gs pos="84000">
              <a:schemeClr val="accent2">
                <a:hueOff val="-1323373"/>
                <a:satOff val="1492"/>
                <a:lumOff val="353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Expanding access to IRS information for majority of filers</a:t>
          </a:r>
        </a:p>
      </dsp:txBody>
      <dsp:txXfrm>
        <a:off x="48262" y="1408631"/>
        <a:ext cx="6915846" cy="8921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F7D99-1399-4E8E-829B-BFD56E10C2C1}"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B9A3-ABA7-4A14-87CD-7E429FD4C50A}" type="slidenum">
              <a:rPr lang="en-US" smtClean="0"/>
              <a:t>‹#›</a:t>
            </a:fld>
            <a:endParaRPr lang="en-US"/>
          </a:p>
        </p:txBody>
      </p:sp>
    </p:spTree>
    <p:extLst>
      <p:ext uri="{BB962C8B-B14F-4D97-AF65-F5344CB8AC3E}">
        <p14:creationId xmlns:p14="http://schemas.microsoft.com/office/powerpoint/2010/main" val="289309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17232E"/>
                </a:solidFill>
                <a:effectLst/>
                <a:latin typeface="Public Sans"/>
              </a:rPr>
              <a:t>Major aspects of the law include:</a:t>
            </a:r>
          </a:p>
          <a:p>
            <a:pPr algn="l"/>
            <a:endParaRPr lang="en-US" b="0" i="0" dirty="0">
              <a:solidFill>
                <a:srgbClr val="17232E"/>
              </a:solidFill>
              <a:effectLst/>
              <a:latin typeface="Public Sans"/>
            </a:endParaRPr>
          </a:p>
          <a:p>
            <a:pPr algn="l">
              <a:buFont typeface="+mj-lt"/>
              <a:buNone/>
            </a:pPr>
            <a:r>
              <a:rPr lang="en-US" b="1" i="0" dirty="0">
                <a:solidFill>
                  <a:srgbClr val="17232E"/>
                </a:solidFill>
                <a:effectLst/>
                <a:latin typeface="Public Sans"/>
              </a:rPr>
              <a:t>1. Replacing the Expected Family Contribution (EFC) with the Student Aid Index (SAI)</a:t>
            </a:r>
            <a:br>
              <a:rPr lang="en-US" b="0" i="0" dirty="0">
                <a:solidFill>
                  <a:srgbClr val="17232E"/>
                </a:solidFill>
                <a:effectLst/>
                <a:latin typeface="Public Sans"/>
              </a:rPr>
            </a:br>
            <a:r>
              <a:rPr lang="en-US" b="0" i="0" dirty="0">
                <a:solidFill>
                  <a:srgbClr val="17232E"/>
                </a:solidFill>
                <a:effectLst/>
                <a:latin typeface="Public Sans"/>
              </a:rPr>
              <a:t>Not only will students and families see a different measure of their ability to pay for college, they will also experience a change in the methodology used to determine aid. The new need analysis formula removes the number of family members in college from the calculation, allows a minimum SAI of -$1,500, and implements separate eligibility determination criteria for Federal Pell Grants.</a:t>
            </a:r>
          </a:p>
          <a:p>
            <a:pPr algn="l">
              <a:buFont typeface="+mj-lt"/>
              <a:buNone/>
            </a:pPr>
            <a:endParaRPr lang="en-US" b="0" i="0" dirty="0">
              <a:solidFill>
                <a:srgbClr val="17232E"/>
              </a:solidFill>
              <a:effectLst/>
              <a:latin typeface="Public Sans"/>
            </a:endParaRPr>
          </a:p>
          <a:p>
            <a:pPr algn="l">
              <a:buFont typeface="+mj-lt"/>
              <a:buNone/>
            </a:pPr>
            <a:r>
              <a:rPr lang="en-US" b="1" i="0" dirty="0">
                <a:solidFill>
                  <a:srgbClr val="17232E"/>
                </a:solidFill>
                <a:effectLst/>
                <a:latin typeface="Public Sans"/>
              </a:rPr>
              <a:t>2. Expanding Access to Federal Aid</a:t>
            </a:r>
            <a:br>
              <a:rPr lang="en-US" b="0" i="0" dirty="0">
                <a:solidFill>
                  <a:srgbClr val="17232E"/>
                </a:solidFill>
                <a:effectLst/>
                <a:latin typeface="Public Sans"/>
              </a:rPr>
            </a:br>
            <a:endParaRPr lang="en-US" b="0" i="0" dirty="0">
              <a:solidFill>
                <a:srgbClr val="17232E"/>
              </a:solidFill>
              <a:effectLst/>
              <a:latin typeface="Public Sans"/>
            </a:endParaRPr>
          </a:p>
          <a:p>
            <a:pPr lvl="1" algn="l">
              <a:buFont typeface="+mj-lt"/>
              <a:buNone/>
            </a:pPr>
            <a:r>
              <a:rPr lang="en-US" b="0" i="0" dirty="0">
                <a:solidFill>
                  <a:srgbClr val="17232E"/>
                </a:solidFill>
                <a:effectLst/>
                <a:latin typeface="Public Sans"/>
              </a:rPr>
              <a:t>Federal Pell Grants</a:t>
            </a:r>
          </a:p>
          <a:p>
            <a:pPr lvl="2" algn="l">
              <a:buFont typeface="+mj-lt"/>
              <a:buAutoNum type="arabicPeriod"/>
            </a:pPr>
            <a:r>
              <a:rPr lang="en-US" b="0" i="0" dirty="0">
                <a:solidFill>
                  <a:srgbClr val="17232E"/>
                </a:solidFill>
                <a:effectLst/>
                <a:latin typeface="Public Sans"/>
              </a:rPr>
              <a:t>The </a:t>
            </a:r>
            <a:r>
              <a:rPr lang="en-US" b="0" i="1" dirty="0">
                <a:solidFill>
                  <a:srgbClr val="17232E"/>
                </a:solidFill>
                <a:effectLst/>
                <a:latin typeface="Public Sans"/>
              </a:rPr>
              <a:t>FAFSA Simplification Act </a:t>
            </a:r>
            <a:r>
              <a:rPr lang="en-US" b="0" i="0" dirty="0">
                <a:solidFill>
                  <a:srgbClr val="17232E"/>
                </a:solidFill>
                <a:effectLst/>
                <a:latin typeface="Public Sans"/>
              </a:rPr>
              <a:t>will expand the Federal Pell Grant to more students and link eligibility to family size and the federal poverty level.</a:t>
            </a:r>
          </a:p>
          <a:p>
            <a:pPr lvl="2" algn="l">
              <a:buFont typeface="+mj-lt"/>
              <a:buAutoNum type="arabicPeriod"/>
            </a:pPr>
            <a:r>
              <a:rPr lang="en-US" b="0" i="0" dirty="0">
                <a:solidFill>
                  <a:srgbClr val="17232E"/>
                </a:solidFill>
                <a:effectLst/>
                <a:latin typeface="Public Sans"/>
              </a:rPr>
              <a:t>Incarcerated students will regain the ability to receive a Federal Pell Grant. </a:t>
            </a:r>
          </a:p>
          <a:p>
            <a:pPr lvl="2" algn="l">
              <a:buFont typeface="+mj-lt"/>
              <a:buAutoNum type="arabicPeriod"/>
            </a:pPr>
            <a:r>
              <a:rPr lang="en-US" b="0" i="0" dirty="0">
                <a:solidFill>
                  <a:srgbClr val="17232E"/>
                </a:solidFill>
                <a:effectLst/>
                <a:latin typeface="Public Sans"/>
              </a:rPr>
              <a:t>Federal Pell Grant lifetime eligibility will be restored to students whose school closed while they were enrolled or if the school is found to have misled the student.</a:t>
            </a:r>
          </a:p>
          <a:p>
            <a:pPr algn="l">
              <a:buFont typeface="+mj-lt"/>
              <a:buAutoNum type="arabicPeriod"/>
            </a:pPr>
            <a:endParaRPr lang="en-US" b="0" i="0" dirty="0">
              <a:solidFill>
                <a:srgbClr val="17232E"/>
              </a:solidFill>
              <a:effectLst/>
              <a:latin typeface="Public Sans"/>
            </a:endParaRPr>
          </a:p>
          <a:p>
            <a:pPr lvl="1" algn="l">
              <a:buFont typeface="+mj-lt"/>
              <a:buNone/>
            </a:pPr>
            <a:r>
              <a:rPr lang="en-US" b="0" i="0" dirty="0">
                <a:solidFill>
                  <a:srgbClr val="17232E"/>
                </a:solidFill>
                <a:effectLst/>
                <a:latin typeface="Public Sans"/>
              </a:rPr>
              <a:t>Federal Direct Loans</a:t>
            </a:r>
          </a:p>
          <a:p>
            <a:pPr lvl="2" algn="l">
              <a:buFont typeface="+mj-lt"/>
              <a:buAutoNum type="arabicPeriod"/>
            </a:pPr>
            <a:r>
              <a:rPr lang="en-US" b="0" i="0" dirty="0">
                <a:solidFill>
                  <a:srgbClr val="17232E"/>
                </a:solidFill>
                <a:effectLst/>
                <a:latin typeface="Public Sans"/>
              </a:rPr>
              <a:t>Repeals the lifetime limit on the period for which a borrower can receive subsidized loans of up to 150% of program length (often referred to as Subsidized Usage Limit Applies, or SULA).</a:t>
            </a:r>
          </a:p>
          <a:p>
            <a:pPr algn="l">
              <a:buFont typeface="+mj-lt"/>
              <a:buNone/>
            </a:pPr>
            <a:endParaRPr lang="en-US" b="1" i="0" dirty="0">
              <a:solidFill>
                <a:srgbClr val="17232E"/>
              </a:solidFill>
              <a:effectLst/>
              <a:latin typeface="Public Sans"/>
            </a:endParaRPr>
          </a:p>
          <a:p>
            <a:pPr algn="l">
              <a:buFont typeface="+mj-lt"/>
              <a:buNone/>
            </a:pPr>
            <a:r>
              <a:rPr lang="en-US" b="1" i="0" dirty="0">
                <a:solidFill>
                  <a:srgbClr val="17232E"/>
                </a:solidFill>
                <a:effectLst/>
                <a:latin typeface="Public Sans"/>
              </a:rPr>
              <a:t>3. Streamlining the FAFSA Form</a:t>
            </a:r>
          </a:p>
          <a:p>
            <a:pPr algn="l">
              <a:buFont typeface="+mj-lt"/>
              <a:buNone/>
            </a:pPr>
            <a:endParaRPr lang="en-US" b="1" i="0" dirty="0">
              <a:solidFill>
                <a:srgbClr val="17232E"/>
              </a:solidFill>
              <a:effectLst/>
              <a:latin typeface="Public Sans"/>
            </a:endParaRPr>
          </a:p>
          <a:p>
            <a:pPr algn="l">
              <a:buFont typeface="+mj-lt"/>
              <a:buNone/>
            </a:pPr>
            <a:r>
              <a:rPr lang="en-US" b="0" i="0" dirty="0">
                <a:solidFill>
                  <a:srgbClr val="17232E"/>
                </a:solidFill>
                <a:effectLst/>
                <a:latin typeface="Public Sans"/>
              </a:rPr>
              <a:t>	Reduces number of questions from 108 to 36</a:t>
            </a:r>
          </a:p>
          <a:p>
            <a:pPr algn="l">
              <a:buFont typeface="+mj-lt"/>
              <a:buNone/>
            </a:pPr>
            <a:endParaRPr lang="en-US" b="0" i="0" dirty="0">
              <a:solidFill>
                <a:srgbClr val="17232E"/>
              </a:solidFill>
              <a:effectLst/>
              <a:latin typeface="Public Sans"/>
            </a:endParaRPr>
          </a:p>
          <a:p>
            <a:pPr marL="0" indent="0" algn="l">
              <a:buFont typeface="+mj-lt"/>
              <a:buNone/>
            </a:pPr>
            <a:r>
              <a:rPr lang="en-US" b="0" i="0" dirty="0">
                <a:solidFill>
                  <a:srgbClr val="17232E"/>
                </a:solidFill>
                <a:effectLst/>
                <a:latin typeface="Public Sans"/>
              </a:rPr>
              <a:t>	Where possible, the law mandates that FSA use data received directly from the Internal Revenue Service (IRS) to calculate Federal Pell Grant eligibility and the SAI. This data exchange has been 	made possible by the </a:t>
            </a:r>
            <a:r>
              <a:rPr lang="en-US" b="0" i="1" dirty="0">
                <a:solidFill>
                  <a:srgbClr val="17232E"/>
                </a:solidFill>
                <a:effectLst/>
                <a:latin typeface="Public Sans"/>
              </a:rPr>
              <a:t>Fostering Undergraduate Talent by Unlocking Resources for Education Act (FUTURE Act)</a:t>
            </a:r>
            <a:r>
              <a:rPr lang="en-US" b="0" i="0" dirty="0">
                <a:solidFill>
                  <a:srgbClr val="17232E"/>
                </a:solidFill>
                <a:effectLst/>
                <a:latin typeface="Public Sans"/>
              </a:rPr>
              <a:t>, which FSA will implement alongside FAFSA simplification. </a:t>
            </a:r>
          </a:p>
          <a:p>
            <a:pPr marL="457200" lvl="1" indent="0" algn="l">
              <a:buFont typeface="+mj-lt"/>
              <a:buNone/>
            </a:pPr>
            <a:r>
              <a:rPr lang="en-US" b="0" i="0" dirty="0">
                <a:solidFill>
                  <a:srgbClr val="17232E"/>
                </a:solidFill>
                <a:effectLst/>
                <a:latin typeface="Public Sans"/>
              </a:rPr>
              <a:t>	</a:t>
            </a:r>
          </a:p>
          <a:p>
            <a:pPr marL="457200" lvl="1" indent="0" algn="l">
              <a:buFont typeface="+mj-lt"/>
              <a:buNone/>
            </a:pPr>
            <a:r>
              <a:rPr lang="en-US" b="0" i="0" dirty="0">
                <a:solidFill>
                  <a:srgbClr val="17232E"/>
                </a:solidFill>
                <a:effectLst/>
                <a:latin typeface="Public Sans"/>
              </a:rPr>
              <a:t>	The </a:t>
            </a:r>
            <a:r>
              <a:rPr lang="en-US" b="0" i="1" dirty="0">
                <a:solidFill>
                  <a:srgbClr val="17232E"/>
                </a:solidFill>
                <a:effectLst/>
                <a:latin typeface="Public Sans"/>
              </a:rPr>
              <a:t>FAFSA Simplification Act</a:t>
            </a:r>
            <a:r>
              <a:rPr lang="en-US" b="0" i="0" dirty="0">
                <a:solidFill>
                  <a:srgbClr val="17232E"/>
                </a:solidFill>
                <a:effectLst/>
                <a:latin typeface="Public Sans"/>
              </a:rPr>
              <a:t> also removes questions about Selective Service registration and drug convictions and adds questions about applicants’ sex and race/ethnicity.</a:t>
            </a:r>
          </a:p>
          <a:p>
            <a:pPr algn="l">
              <a:buFont typeface="+mj-lt"/>
              <a:buNone/>
            </a:pPr>
            <a:endParaRPr dirty="0"/>
          </a:p>
        </p:txBody>
      </p:sp>
    </p:spTree>
    <p:extLst>
      <p:ext uri="{BB962C8B-B14F-4D97-AF65-F5344CB8AC3E}">
        <p14:creationId xmlns:p14="http://schemas.microsoft.com/office/powerpoint/2010/main" val="1928866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24</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02002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25</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13820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26</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58827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27</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8475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28</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300089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29</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982035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30</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7815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31</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02632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32</a:t>
            </a:fld>
            <a:endParaRPr lang="en-US" dirty="0"/>
          </a:p>
        </p:txBody>
      </p:sp>
      <p:sp>
        <p:nvSpPr>
          <p:cNvPr id="6" name="Notes Placeholder 5">
            <a:extLst>
              <a:ext uri="{FF2B5EF4-FFF2-40B4-BE49-F238E27FC236}">
                <a16:creationId xmlns:a16="http://schemas.microsoft.com/office/drawing/2014/main" id="{E48E59C6-1746-2352-81DC-203FC6263B8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076083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3F21A-970B-2F4B-BCDE-3782157283DB}" type="slidenum">
              <a:rPr lang="en-US" smtClean="0"/>
              <a:t>33</a:t>
            </a:fld>
            <a:endParaRPr lang="en-US" dirty="0"/>
          </a:p>
        </p:txBody>
      </p:sp>
    </p:spTree>
    <p:extLst>
      <p:ext uri="{BB962C8B-B14F-4D97-AF65-F5344CB8AC3E}">
        <p14:creationId xmlns:p14="http://schemas.microsoft.com/office/powerpoint/2010/main" val="179352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3F21A-970B-2F4B-BCDE-3782157283DB}" type="slidenum">
              <a:rPr lang="en-US" smtClean="0"/>
              <a:t>16</a:t>
            </a:fld>
            <a:endParaRPr lang="en-US" dirty="0"/>
          </a:p>
        </p:txBody>
      </p:sp>
    </p:spTree>
    <p:extLst>
      <p:ext uri="{BB962C8B-B14F-4D97-AF65-F5344CB8AC3E}">
        <p14:creationId xmlns:p14="http://schemas.microsoft.com/office/powerpoint/2010/main" val="60056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35</a:t>
            </a:fld>
            <a:endParaRPr lang="en-US" noProof="0" dirty="0"/>
          </a:p>
        </p:txBody>
      </p:sp>
    </p:spTree>
    <p:extLst>
      <p:ext uri="{BB962C8B-B14F-4D97-AF65-F5344CB8AC3E}">
        <p14:creationId xmlns:p14="http://schemas.microsoft.com/office/powerpoint/2010/main" val="3148173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Milestone Completion – using student level FAFSA data is a gamechanger. Having access to real-time FAFSA data, a system to track college application submission by student allows us to compare FAFSA completion and college application completion (analyzing college app no FAFSA &amp; FAFSA no college app)</a:t>
            </a:r>
          </a:p>
          <a:p>
            <a:pPr marL="171450" indent="-171450">
              <a:buFont typeface="Arial"/>
              <a:buChar char="•"/>
            </a:pPr>
            <a:r>
              <a:rPr lang="en-US" dirty="0">
                <a:cs typeface="Calibri"/>
              </a:rPr>
              <a:t>Awareness &amp; Outreach – Awareness campaign (radio and commuter ads), translated materials, taking Mobile unit into communities where FAFSA completion rates are low and attending sporting events, setting up graduation tables during actual graduation to inform students and families that it is not too late to apply to college/complete FAFSA</a:t>
            </a:r>
            <a:endParaRPr lang="en-US" b="1" dirty="0">
              <a:cs typeface="Calibri"/>
            </a:endParaRPr>
          </a:p>
          <a:p>
            <a:pPr marL="171450" indent="-171450">
              <a:buFont typeface="Arial"/>
              <a:buChar char="•"/>
            </a:pPr>
            <a:r>
              <a:rPr lang="en-US" dirty="0">
                <a:cs typeface="Calibri"/>
              </a:rPr>
              <a:t>Professional Development &amp; Partnerships – building-level lunch &amp; learns, presentations provided for Admins, Counselors, Family Ambassadors, Athletic Directors, coaches/working together with community partners who serve same students – sharing important dates/talking points to ensure all caring adults are sharing same message. </a:t>
            </a:r>
          </a:p>
          <a:p>
            <a:pPr marL="171450" indent="-171450">
              <a:buFont typeface="Arial"/>
              <a:buChar char="•"/>
            </a:pP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EFDDBACE-0F8F-43FD-98F0-DEE13552DADA}" type="slidenum">
              <a:rPr lang="en-US" noProof="0" smtClean="0"/>
              <a:t>36</a:t>
            </a:fld>
            <a:endParaRPr lang="en-US" noProof="0" dirty="0"/>
          </a:p>
        </p:txBody>
      </p:sp>
    </p:spTree>
    <p:extLst>
      <p:ext uri="{BB962C8B-B14F-4D97-AF65-F5344CB8AC3E}">
        <p14:creationId xmlns:p14="http://schemas.microsoft.com/office/powerpoint/2010/main" val="4094282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Expanded /continued Funding – ODHE funding was critical to our success – access to funding and resources for all districts across the state </a:t>
            </a:r>
          </a:p>
          <a:p>
            <a:r>
              <a:rPr lang="en-US" dirty="0">
                <a:cs typeface="Calibri"/>
              </a:rPr>
              <a:t>Widespread Messaging – simple and consistent messages, in multiple languages – can we create consistent yet customizable messaging including statewide media buys? </a:t>
            </a:r>
          </a:p>
          <a:p>
            <a:r>
              <a:rPr lang="en-US" dirty="0">
                <a:cs typeface="Calibri"/>
              </a:rPr>
              <a:t>Expand professional development, not just counselors and principals - every adult who has relationships with students should understand the importance of FAFSA completion. Not asking all adults to be the FAFSA experts, but to understand the why, when, and how</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37</a:t>
            </a:fld>
            <a:endParaRPr lang="en-US" noProof="0" dirty="0"/>
          </a:p>
        </p:txBody>
      </p:sp>
    </p:spTree>
    <p:extLst>
      <p:ext uri="{BB962C8B-B14F-4D97-AF65-F5344CB8AC3E}">
        <p14:creationId xmlns:p14="http://schemas.microsoft.com/office/powerpoint/2010/main" val="98432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3F21A-970B-2F4B-BCDE-3782157283DB}" type="slidenum">
              <a:rPr lang="en-US" smtClean="0"/>
              <a:t>17</a:t>
            </a:fld>
            <a:endParaRPr lang="en-US" dirty="0"/>
          </a:p>
        </p:txBody>
      </p:sp>
    </p:spTree>
    <p:extLst>
      <p:ext uri="{BB962C8B-B14F-4D97-AF65-F5344CB8AC3E}">
        <p14:creationId xmlns:p14="http://schemas.microsoft.com/office/powerpoint/2010/main" val="333300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3F21A-970B-2F4B-BCDE-3782157283DB}" type="slidenum">
              <a:rPr lang="en-US" smtClean="0"/>
              <a:t>18</a:t>
            </a:fld>
            <a:endParaRPr lang="en-US" dirty="0"/>
          </a:p>
        </p:txBody>
      </p:sp>
    </p:spTree>
    <p:extLst>
      <p:ext uri="{BB962C8B-B14F-4D97-AF65-F5344CB8AC3E}">
        <p14:creationId xmlns:p14="http://schemas.microsoft.com/office/powerpoint/2010/main" val="172100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19</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42734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20</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71560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21</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1832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22</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219201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7A7BE72-D58E-49C8-9C2C-14137089DCF4}" type="slidenum">
              <a:rPr lang="en-US" smtClean="0"/>
              <a:t>23</a:t>
            </a:fld>
            <a:endParaRPr lang="en-US" dirty="0"/>
          </a:p>
        </p:txBody>
      </p:sp>
      <p:sp>
        <p:nvSpPr>
          <p:cNvPr id="6" name="Notes Placeholder 5">
            <a:extLst>
              <a:ext uri="{FF2B5EF4-FFF2-40B4-BE49-F238E27FC236}">
                <a16:creationId xmlns:a16="http://schemas.microsoft.com/office/drawing/2014/main" id="{8B7EBA07-7F74-C67C-F09A-A1C7923BA75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182717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B472-6CF6-AEB0-8C38-EDC19FCFAD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5E764-7518-22FA-8298-494089535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48BCDD-F77F-6A03-0BED-E589BA3E28FF}"/>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5" name="Footer Placeholder 4">
            <a:extLst>
              <a:ext uri="{FF2B5EF4-FFF2-40B4-BE49-F238E27FC236}">
                <a16:creationId xmlns:a16="http://schemas.microsoft.com/office/drawing/2014/main" id="{35E4E8AB-53F5-2A8E-C40B-2C59928EE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D7801-0690-6343-3679-666E2D6B76EB}"/>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1318906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ACD3-3202-AAC1-B5E3-61EA166CFB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5485A9-2E7A-0835-8D24-F553EB7D8F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73F92-43B2-9CDE-6901-F3819CD1FE66}"/>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5" name="Footer Placeholder 4">
            <a:extLst>
              <a:ext uri="{FF2B5EF4-FFF2-40B4-BE49-F238E27FC236}">
                <a16:creationId xmlns:a16="http://schemas.microsoft.com/office/drawing/2014/main" id="{26445BE7-BCF9-D493-9142-CF98396C4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12147-1F70-13C5-1C7D-A95AB6D62F3B}"/>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2187414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09FB2-D034-418A-D36D-CD7B97878F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16426-E6AE-B255-D139-E5AC68C26D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D3EF5-3146-CEA9-7028-C50C4D8A2089}"/>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5" name="Footer Placeholder 4">
            <a:extLst>
              <a:ext uri="{FF2B5EF4-FFF2-40B4-BE49-F238E27FC236}">
                <a16:creationId xmlns:a16="http://schemas.microsoft.com/office/drawing/2014/main" id="{5708962E-0FB6-96CB-D904-F10FD46BD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8A720-CEB2-BBE8-CE38-46F28F8A6635}"/>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385411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rgbClr val="2683C6"/>
                </a:solidFill>
                <a:latin typeface="Verdana" panose="020B0604030504040204" pitchFamily="34" charset="0"/>
                <a:ea typeface="Verdana" panose="020B0604030504040204" pitchFamily="34" charset="0"/>
              </a:defRPr>
            </a:lvl1pPr>
          </a:lstStyle>
          <a:p>
            <a:r>
              <a:rPr lang="en-US" dirty="0"/>
              <a:t>Click to edit Master title style</a:t>
            </a:r>
          </a:p>
        </p:txBody>
      </p:sp>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rgbClr val="2683C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A78012AE-2D74-4D1B-820D-A5619E7EFC88}" type="datetimeFigureOut">
              <a:rPr lang="en-US" smtClean="0"/>
              <a:t>10/27/2022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2B5AABD-C513-4A5F-855D-9FFA2651A265}" type="slidenum">
              <a:rPr lang="en-US" smtClean="0"/>
              <a:t>‹#›</a:t>
            </a:fld>
            <a:endParaRPr lang="en-US" dirty="0"/>
          </a:p>
        </p:txBody>
      </p:sp>
    </p:spTree>
    <p:extLst>
      <p:ext uri="{BB962C8B-B14F-4D97-AF65-F5344CB8AC3E}">
        <p14:creationId xmlns:p14="http://schemas.microsoft.com/office/powerpoint/2010/main" val="1202840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78012AE-2D74-4D1B-820D-A5619E7EFC88}" type="datetimeFigureOut">
              <a:rPr lang="en-US" smtClean="0"/>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B2B5AABD-C513-4A5F-855D-9FFA2651A265}" type="slidenum">
              <a:rPr lang="en-US" smtClean="0"/>
              <a:t>‹#›</a:t>
            </a:fld>
            <a:endParaRPr lang="en-US" dirty="0"/>
          </a:p>
        </p:txBody>
      </p:sp>
    </p:spTree>
    <p:extLst>
      <p:ext uri="{BB962C8B-B14F-4D97-AF65-F5344CB8AC3E}">
        <p14:creationId xmlns:p14="http://schemas.microsoft.com/office/powerpoint/2010/main" val="2603135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rgbClr val="2683C6"/>
                </a:solidFill>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rgbClr val="2683C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78012AE-2D74-4D1B-820D-A5619E7EFC88}" type="datetimeFigureOut">
              <a:rPr lang="en-US" smtClean="0"/>
              <a:t>10/27/2022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2B5AABD-C513-4A5F-855D-9FFA2651A265}" type="slidenum">
              <a:rPr lang="en-US" smtClean="0"/>
              <a:t>‹#›</a:t>
            </a:fld>
            <a:endParaRPr lang="en-US" dirty="0"/>
          </a:p>
        </p:txBody>
      </p:sp>
    </p:spTree>
    <p:extLst>
      <p:ext uri="{BB962C8B-B14F-4D97-AF65-F5344CB8AC3E}">
        <p14:creationId xmlns:p14="http://schemas.microsoft.com/office/powerpoint/2010/main" val="1160043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78012AE-2D74-4D1B-820D-A5619E7EFC88}" type="datetimeFigureOut">
              <a:rPr lang="en-US" smtClean="0"/>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B5AABD-C513-4A5F-855D-9FFA2651A265}" type="slidenum">
              <a:rPr lang="en-US" smtClean="0"/>
              <a:t>‹#›</a:t>
            </a:fld>
            <a:endParaRPr lang="en-US" dirty="0"/>
          </a:p>
        </p:txBody>
      </p:sp>
    </p:spTree>
    <p:extLst>
      <p:ext uri="{BB962C8B-B14F-4D97-AF65-F5344CB8AC3E}">
        <p14:creationId xmlns:p14="http://schemas.microsoft.com/office/powerpoint/2010/main" val="727101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8012AE-2D74-4D1B-820D-A5619E7EFC88}" type="datetimeFigureOut">
              <a:rPr lang="en-US" smtClean="0"/>
              <a:t>10/27/2022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B5AABD-C513-4A5F-855D-9FFA2651A265}" type="slidenum">
              <a:rPr lang="en-US" smtClean="0"/>
              <a:t>‹#›</a:t>
            </a:fld>
            <a:endParaRPr lang="en-US" dirty="0"/>
          </a:p>
        </p:txBody>
      </p:sp>
    </p:spTree>
    <p:extLst>
      <p:ext uri="{BB962C8B-B14F-4D97-AF65-F5344CB8AC3E}">
        <p14:creationId xmlns:p14="http://schemas.microsoft.com/office/powerpoint/2010/main" val="4124120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78012AE-2D74-4D1B-820D-A5619E7EFC88}" type="datetimeFigureOut">
              <a:rPr lang="en-US" smtClean="0"/>
              <a:t>10/27/2022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B5AABD-C513-4A5F-855D-9FFA2651A265}" type="slidenum">
              <a:rPr lang="en-US" smtClean="0"/>
              <a:t>‹#›</a:t>
            </a:fld>
            <a:endParaRPr lang="en-US" dirty="0"/>
          </a:p>
        </p:txBody>
      </p:sp>
    </p:spTree>
    <p:extLst>
      <p:ext uri="{BB962C8B-B14F-4D97-AF65-F5344CB8AC3E}">
        <p14:creationId xmlns:p14="http://schemas.microsoft.com/office/powerpoint/2010/main" val="975511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012AE-2D74-4D1B-820D-A5619E7EFC88}" type="datetimeFigureOut">
              <a:rPr lang="en-US" smtClean="0"/>
              <a:t>10/27/2022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B5AABD-C513-4A5F-855D-9FFA2651A265}" type="slidenum">
              <a:rPr lang="en-US" smtClean="0"/>
              <a:t>‹#›</a:t>
            </a:fld>
            <a:endParaRPr lang="en-US" dirty="0"/>
          </a:p>
        </p:txBody>
      </p:sp>
    </p:spTree>
    <p:extLst>
      <p:ext uri="{BB962C8B-B14F-4D97-AF65-F5344CB8AC3E}">
        <p14:creationId xmlns:p14="http://schemas.microsoft.com/office/powerpoint/2010/main" val="1917407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78012AE-2D74-4D1B-820D-A5619E7EFC88}" type="datetimeFigureOut">
              <a:rPr lang="en-US" smtClean="0"/>
              <a:t>10/27/2022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2B5AABD-C513-4A5F-855D-9FFA2651A265}" type="slidenum">
              <a:rPr lang="en-US" smtClean="0"/>
              <a:t>‹#›</a:t>
            </a:fld>
            <a:endParaRPr lang="en-US" dirty="0"/>
          </a:p>
        </p:txBody>
      </p:sp>
    </p:spTree>
    <p:extLst>
      <p:ext uri="{BB962C8B-B14F-4D97-AF65-F5344CB8AC3E}">
        <p14:creationId xmlns:p14="http://schemas.microsoft.com/office/powerpoint/2010/main" val="159906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AE6E-1185-A4E5-BAD9-E6C27096B5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2A5A5-640F-4322-81F5-A86A607D47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0A7E4-DE2B-E8A5-DB89-0F97E83E23B5}"/>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5" name="Footer Placeholder 4">
            <a:extLst>
              <a:ext uri="{FF2B5EF4-FFF2-40B4-BE49-F238E27FC236}">
                <a16:creationId xmlns:a16="http://schemas.microsoft.com/office/drawing/2014/main" id="{2D1D679F-90B5-01A4-A951-89D93E0B4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C227B-EDF2-BCFE-7CAC-1DAEC08F88BA}"/>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1474681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8012AE-2D74-4D1B-820D-A5619E7EFC88}" type="datetimeFigureOut">
              <a:rPr lang="en-US" smtClean="0"/>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B5AABD-C513-4A5F-855D-9FFA2651A265}" type="slidenum">
              <a:rPr lang="en-US" smtClean="0"/>
              <a:t>‹#›</a:t>
            </a:fld>
            <a:endParaRPr lang="en-US" dirty="0"/>
          </a:p>
        </p:txBody>
      </p:sp>
    </p:spTree>
    <p:extLst>
      <p:ext uri="{BB962C8B-B14F-4D97-AF65-F5344CB8AC3E}">
        <p14:creationId xmlns:p14="http://schemas.microsoft.com/office/powerpoint/2010/main" val="4242543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8012AE-2D74-4D1B-820D-A5619E7EFC88}" type="datetimeFigureOut">
              <a:rPr lang="en-US" smtClean="0"/>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B5AABD-C513-4A5F-855D-9FFA2651A265}" type="slidenum">
              <a:rPr lang="en-US" smtClean="0"/>
              <a:t>‹#›</a:t>
            </a:fld>
            <a:endParaRPr lang="en-US" dirty="0"/>
          </a:p>
        </p:txBody>
      </p:sp>
    </p:spTree>
    <p:extLst>
      <p:ext uri="{BB962C8B-B14F-4D97-AF65-F5344CB8AC3E}">
        <p14:creationId xmlns:p14="http://schemas.microsoft.com/office/powerpoint/2010/main" val="2290844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78012AE-2D74-4D1B-820D-A5619E7EFC88}" type="datetimeFigureOut">
              <a:rPr lang="en-US" smtClean="0"/>
              <a:t>10/27/2022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2B5AABD-C513-4A5F-855D-9FFA2651A265}" type="slidenum">
              <a:rPr lang="en-US" smtClean="0"/>
              <a:t>‹#›</a:t>
            </a:fld>
            <a:endParaRPr lang="en-US" dirty="0"/>
          </a:p>
        </p:txBody>
      </p:sp>
    </p:spTree>
    <p:extLst>
      <p:ext uri="{BB962C8B-B14F-4D97-AF65-F5344CB8AC3E}">
        <p14:creationId xmlns:p14="http://schemas.microsoft.com/office/powerpoint/2010/main" val="993452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sp>
        <p:nvSpPr>
          <p:cNvPr id="98" name="Google Shape;98;p6"/>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0" name="Google Shape;100;p6"/>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pic>
        <p:nvPicPr>
          <p:cNvPr id="21" name="Picture 2" descr="OASFAA T">
            <a:extLst>
              <a:ext uri="{FF2B5EF4-FFF2-40B4-BE49-F238E27FC236}">
                <a16:creationId xmlns:a16="http://schemas.microsoft.com/office/drawing/2014/main" id="{AAC115AC-4FAF-4688-B823-5404046D4891}"/>
              </a:ext>
            </a:extLst>
          </p:cNvPr>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1315" y="6210249"/>
            <a:ext cx="853413" cy="38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705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003B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a:solidFill>
            <a:srgbClr val="9FD6FF"/>
          </a:solidFill>
        </p:grpSpPr>
        <p:sp>
          <p:nvSpPr>
            <p:cNvPr id="26" name="Google Shape;26;p3"/>
            <p:cNvSpPr/>
            <p:nvPr/>
          </p:nvSpPr>
          <p:spPr>
            <a:xfrm>
              <a:off x="0" y="0"/>
              <a:ext cx="3525000" cy="5143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7" name="Google Shape;27;p3"/>
            <p:cNvSpPr/>
            <p:nvPr/>
          </p:nvSpPr>
          <p:spPr>
            <a:xfrm rot="10800000" flipH="1">
              <a:off x="3517898" y="-7088"/>
              <a:ext cx="5143500" cy="51435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a:solidFill>
            <a:srgbClr val="0070C0"/>
          </a:solidFill>
        </p:grpSpPr>
        <p:sp>
          <p:nvSpPr>
            <p:cNvPr id="29" name="Google Shape;29;p3"/>
            <p:cNvSpPr/>
            <p:nvPr/>
          </p:nvSpPr>
          <p:spPr>
            <a:xfrm>
              <a:off x="-9894852" y="-4493114"/>
              <a:ext cx="14685300" cy="652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sp>
          <p:nvSpPr>
            <p:cNvPr id="30" name="Google Shape;30;p3"/>
            <p:cNvSpPr/>
            <p:nvPr/>
          </p:nvSpPr>
          <p:spPr>
            <a:xfrm>
              <a:off x="4782955" y="-4493254"/>
              <a:ext cx="6522600" cy="65226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rgbClr val="DB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9F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3"/>
              <p:cNvSpPr/>
              <p:nvPr/>
            </p:nvSpPr>
            <p:spPr>
              <a:xfrm>
                <a:off x="4767747" y="330075"/>
                <a:ext cx="1699500" cy="1699500"/>
              </a:xfrm>
              <a:prstGeom prst="rtTriangle">
                <a:avLst/>
              </a:prstGeom>
              <a:solidFill>
                <a:srgbClr val="9F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3"/>
              <p:cNvSpPr/>
              <p:nvPr/>
            </p:nvSpPr>
            <p:spPr>
              <a:xfrm>
                <a:off x="4749366" y="330075"/>
                <a:ext cx="1699500" cy="1699500"/>
              </a:xfrm>
              <a:prstGeom prst="rtTriangle">
                <a:avLst/>
              </a:pr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9800"/>
              </a:buClr>
              <a:buSzPts val="2000"/>
              <a:buNone/>
              <a:defRPr sz="2667">
                <a:solidFill>
                  <a:srgbClr val="003B68"/>
                </a:solidFill>
              </a:defRPr>
            </a:lvl1pPr>
            <a:lvl2pPr lvl="1" rtl="0">
              <a:spcBef>
                <a:spcPts val="1333"/>
              </a:spcBef>
              <a:spcAft>
                <a:spcPts val="0"/>
              </a:spcAft>
              <a:buClr>
                <a:srgbClr val="FF9800"/>
              </a:buClr>
              <a:buSzPts val="2000"/>
              <a:buNone/>
              <a:defRPr sz="2667">
                <a:solidFill>
                  <a:srgbClr val="FF9800"/>
                </a:solidFill>
              </a:defRPr>
            </a:lvl2pPr>
            <a:lvl3pPr lvl="2" rtl="0">
              <a:spcBef>
                <a:spcPts val="1333"/>
              </a:spcBef>
              <a:spcAft>
                <a:spcPts val="0"/>
              </a:spcAft>
              <a:buClr>
                <a:srgbClr val="FF9800"/>
              </a:buClr>
              <a:buSzPts val="2000"/>
              <a:buNone/>
              <a:defRPr sz="2667">
                <a:solidFill>
                  <a:srgbClr val="FF9800"/>
                </a:solidFill>
              </a:defRPr>
            </a:lvl3pPr>
            <a:lvl4pPr lvl="3" rtl="0">
              <a:spcBef>
                <a:spcPts val="1333"/>
              </a:spcBef>
              <a:spcAft>
                <a:spcPts val="0"/>
              </a:spcAft>
              <a:buClr>
                <a:srgbClr val="FF9800"/>
              </a:buClr>
              <a:buSzPts val="2000"/>
              <a:buNone/>
              <a:defRPr sz="2667">
                <a:solidFill>
                  <a:srgbClr val="FF9800"/>
                </a:solidFill>
              </a:defRPr>
            </a:lvl4pPr>
            <a:lvl5pPr lvl="4" rtl="0">
              <a:spcBef>
                <a:spcPts val="1333"/>
              </a:spcBef>
              <a:spcAft>
                <a:spcPts val="0"/>
              </a:spcAft>
              <a:buClr>
                <a:srgbClr val="FF9800"/>
              </a:buClr>
              <a:buSzPts val="2000"/>
              <a:buNone/>
              <a:defRPr sz="2667">
                <a:solidFill>
                  <a:srgbClr val="FF9800"/>
                </a:solidFill>
              </a:defRPr>
            </a:lvl5pPr>
            <a:lvl6pPr lvl="5" rtl="0">
              <a:spcBef>
                <a:spcPts val="1333"/>
              </a:spcBef>
              <a:spcAft>
                <a:spcPts val="0"/>
              </a:spcAft>
              <a:buClr>
                <a:srgbClr val="FF9800"/>
              </a:buClr>
              <a:buSzPts val="2000"/>
              <a:buNone/>
              <a:defRPr sz="2667">
                <a:solidFill>
                  <a:srgbClr val="FF9800"/>
                </a:solidFill>
              </a:defRPr>
            </a:lvl6pPr>
            <a:lvl7pPr lvl="6" rtl="0">
              <a:spcBef>
                <a:spcPts val="1333"/>
              </a:spcBef>
              <a:spcAft>
                <a:spcPts val="0"/>
              </a:spcAft>
              <a:buClr>
                <a:srgbClr val="FF9800"/>
              </a:buClr>
              <a:buSzPts val="2000"/>
              <a:buNone/>
              <a:defRPr sz="2667">
                <a:solidFill>
                  <a:srgbClr val="FF9800"/>
                </a:solidFill>
              </a:defRPr>
            </a:lvl7pPr>
            <a:lvl8pPr lvl="7" rtl="0">
              <a:spcBef>
                <a:spcPts val="1333"/>
              </a:spcBef>
              <a:spcAft>
                <a:spcPts val="0"/>
              </a:spcAft>
              <a:buClr>
                <a:srgbClr val="FF9800"/>
              </a:buClr>
              <a:buSzPts val="2000"/>
              <a:buNone/>
              <a:defRPr sz="2667">
                <a:solidFill>
                  <a:srgbClr val="FF9800"/>
                </a:solidFill>
              </a:defRPr>
            </a:lvl8pPr>
            <a:lvl9pPr lvl="8" rtl="0">
              <a:spcBef>
                <a:spcPts val="1333"/>
              </a:spcBef>
              <a:spcAft>
                <a:spcPts val="1333"/>
              </a:spcAft>
              <a:buClr>
                <a:srgbClr val="FF9800"/>
              </a:buClr>
              <a:buSzPts val="2000"/>
              <a:buNone/>
              <a:defRPr sz="2667">
                <a:solidFill>
                  <a:srgbClr val="FF9800"/>
                </a:solidFill>
              </a:defRPr>
            </a:lvl9pPr>
          </a:lstStyle>
          <a:p>
            <a:endParaRPr dirty="0"/>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solidFill>
                  <a:srgbClr val="003B68"/>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210714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solidFill>
            <a:srgbClr val="92D050"/>
          </a:soli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dirty="0"/>
              <a:t>Insert or Drag &amp; Drop </a:t>
            </a:r>
            <a:br>
              <a:rPr lang="en-US" noProof="0" dirty="0"/>
            </a:br>
            <a:r>
              <a:rPr lang="en-US" noProof="0" dirty="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00079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solidFill>
            <a:srgbClr val="92D050"/>
          </a:soli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dirty="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2735508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arge Numbers Option 3">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BDACAB85-3D08-4B9F-B1EA-037CF003DA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32" name="Freeform: Shape 31">
            <a:extLst>
              <a:ext uri="{FF2B5EF4-FFF2-40B4-BE49-F238E27FC236}">
                <a16:creationId xmlns:a16="http://schemas.microsoft.com/office/drawing/2014/main" id="{B2853107-9A43-42EE-A4BD-9C8071B050C1}"/>
              </a:ext>
            </a:extLst>
          </p:cNvPr>
          <p:cNvSpPr/>
          <p:nvPr userDrawn="1"/>
        </p:nvSpPr>
        <p:spPr>
          <a:xfrm rot="900000">
            <a:off x="-2557230" y="-2241822"/>
            <a:ext cx="8686800" cy="10598653"/>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7916410" y="2170619"/>
            <a:ext cx="3383280" cy="3388238"/>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3"/>
          </a:soli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335659" y="2163341"/>
            <a:ext cx="3338786" cy="3392424"/>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rgbClr val="92D050"/>
          </a:solidFill>
          <a:ln w="9525" cap="flat">
            <a:noFill/>
            <a:prstDash val="solid"/>
            <a:miter/>
          </a:ln>
        </p:spPr>
        <p:txBody>
          <a:bodyPr rtlCol="0" anchor="ctr"/>
          <a:lstStyle/>
          <a:p>
            <a:endParaRPr lang="en-US" noProof="0" dirty="0"/>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46581" y="2153382"/>
            <a:ext cx="3437765" cy="3392424"/>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lumMod val="50000"/>
            </a:schemeClr>
          </a:solidFill>
          <a:ln w="9525" cap="flat">
            <a:noFill/>
            <a:prstDash val="solid"/>
            <a:miter/>
          </a:ln>
        </p:spPr>
        <p:txBody>
          <a:bodyPr rtlCol="0" anchor="ctr"/>
          <a:lstStyle/>
          <a:p>
            <a:endParaRPr lang="en-US" noProof="0" dirty="0"/>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848776"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375463" y="3726555"/>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dirty="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17112"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dirty="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15052" y="3743419"/>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dirty="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41386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dirty="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836537" y="3726555"/>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dirty="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dirty="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dirty="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4785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0773-77D9-6E54-3B14-D3058C7B31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0D2480-43C3-393B-AB04-968D8CD692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55751-81DD-6984-E578-1CB309613613}"/>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5" name="Footer Placeholder 4">
            <a:extLst>
              <a:ext uri="{FF2B5EF4-FFF2-40B4-BE49-F238E27FC236}">
                <a16:creationId xmlns:a16="http://schemas.microsoft.com/office/drawing/2014/main" id="{F0F035D0-33CB-4124-6586-DB658ECC8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9DAE1-75C4-CFFE-956C-3F90CBAB4C69}"/>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188842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034A-225F-F5B8-4944-91C86F51A6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61C95-FE70-8795-59D3-B43140D73E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DF53FA-B050-587C-6E9F-66F2ECB1AD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6CD8DA-949A-1D38-FCB2-F8CA8B6DDA5F}"/>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6" name="Footer Placeholder 5">
            <a:extLst>
              <a:ext uri="{FF2B5EF4-FFF2-40B4-BE49-F238E27FC236}">
                <a16:creationId xmlns:a16="http://schemas.microsoft.com/office/drawing/2014/main" id="{4F552F17-E422-E22A-6A74-81F7E650E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A8DD5-2FF4-0C91-6A43-EF87D790D033}"/>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87730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1D49-5D96-6894-2808-C997448AB4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AC692C-F215-E529-811B-C2EAC328B9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FD5E9C-2055-2EEA-8EC5-2337222081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981BE9-0669-45FB-5F7C-EEFC7575EE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A16D3D-9AF9-CA43-B775-0BE797766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E72564-1A3D-2413-9905-F6D07AB26556}"/>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8" name="Footer Placeholder 7">
            <a:extLst>
              <a:ext uri="{FF2B5EF4-FFF2-40B4-BE49-F238E27FC236}">
                <a16:creationId xmlns:a16="http://schemas.microsoft.com/office/drawing/2014/main" id="{A936354C-76D2-01F0-B731-8E7C200856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C28CE7-509C-8608-3541-83B1A804B2DF}"/>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231396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A6F7-FF1B-A152-27CE-718D63EE39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4666DB-079D-29F0-742A-A610783B7A98}"/>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4" name="Footer Placeholder 3">
            <a:extLst>
              <a:ext uri="{FF2B5EF4-FFF2-40B4-BE49-F238E27FC236}">
                <a16:creationId xmlns:a16="http://schemas.microsoft.com/office/drawing/2014/main" id="{C1C8786F-43C5-A93B-E84B-A732B3B118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3D71DD-76B9-3F5A-CAD8-20178395D8E4}"/>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231828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184CBE-F6D1-9BB6-52B3-6E4CC8D9C636}"/>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3" name="Footer Placeholder 2">
            <a:extLst>
              <a:ext uri="{FF2B5EF4-FFF2-40B4-BE49-F238E27FC236}">
                <a16:creationId xmlns:a16="http://schemas.microsoft.com/office/drawing/2014/main" id="{74A9AC91-3539-100D-4FEB-C0785B5AE0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8297B-B2E9-A63B-727C-99B4D4DE969E}"/>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105291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4DD2-9673-65AA-DED8-48B4BBD10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91029-FB6B-AAB5-165D-243E935657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58C852-2E4D-7DAE-F185-A0D7BBC89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525AD-885F-9B4D-9B1C-85DCA210EBBC}"/>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6" name="Footer Placeholder 5">
            <a:extLst>
              <a:ext uri="{FF2B5EF4-FFF2-40B4-BE49-F238E27FC236}">
                <a16:creationId xmlns:a16="http://schemas.microsoft.com/office/drawing/2014/main" id="{59F9C1B7-BCD6-3F49-B869-8F0F22317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1DAD3-A18D-017B-B91F-FD957D297100}"/>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512488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FF1C-84A1-CA1C-854C-84B77A7E2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AB6BD7-6B12-7494-4031-725924924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8DA004-3C39-BC02-8B19-5EA7EDC59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3BD69F-470C-F325-7757-176BBE48BD35}"/>
              </a:ext>
            </a:extLst>
          </p:cNvPr>
          <p:cNvSpPr>
            <a:spLocks noGrp="1"/>
          </p:cNvSpPr>
          <p:nvPr>
            <p:ph type="dt" sz="half" idx="10"/>
          </p:nvPr>
        </p:nvSpPr>
        <p:spPr/>
        <p:txBody>
          <a:bodyPr/>
          <a:lstStyle/>
          <a:p>
            <a:fld id="{86EBC90E-C41E-4E89-8B6D-6510BA2F6965}" type="datetimeFigureOut">
              <a:rPr lang="en-US" smtClean="0"/>
              <a:t>10/27/2022</a:t>
            </a:fld>
            <a:endParaRPr lang="en-US"/>
          </a:p>
        </p:txBody>
      </p:sp>
      <p:sp>
        <p:nvSpPr>
          <p:cNvPr id="6" name="Footer Placeholder 5">
            <a:extLst>
              <a:ext uri="{FF2B5EF4-FFF2-40B4-BE49-F238E27FC236}">
                <a16:creationId xmlns:a16="http://schemas.microsoft.com/office/drawing/2014/main" id="{E4695FFD-2066-794E-B55D-53ADB99F2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4816A-3005-E3D9-D740-3F1A21E3DAE5}"/>
              </a:ext>
            </a:extLst>
          </p:cNvPr>
          <p:cNvSpPr>
            <a:spLocks noGrp="1"/>
          </p:cNvSpPr>
          <p:nvPr>
            <p:ph type="sldNum" sz="quarter" idx="12"/>
          </p:nvPr>
        </p:nvSpPr>
        <p:spPr/>
        <p:txBody>
          <a:bodyPr/>
          <a:lstStyle/>
          <a:p>
            <a:fld id="{D5C046E2-C920-48C9-B276-1CBE76E23347}" type="slidenum">
              <a:rPr lang="en-US" smtClean="0"/>
              <a:t>‹#›</a:t>
            </a:fld>
            <a:endParaRPr lang="en-US"/>
          </a:p>
        </p:txBody>
      </p:sp>
    </p:spTree>
    <p:extLst>
      <p:ext uri="{BB962C8B-B14F-4D97-AF65-F5344CB8AC3E}">
        <p14:creationId xmlns:p14="http://schemas.microsoft.com/office/powerpoint/2010/main" val="308412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63BA5-7AB5-0406-FA67-89336C515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34A62B-BEDB-86CA-19FD-8BE4394DD3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76F8E3-1C40-B0D6-C7C5-76BDF18EE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BC90E-C41E-4E89-8B6D-6510BA2F6965}" type="datetimeFigureOut">
              <a:rPr lang="en-US" smtClean="0"/>
              <a:t>10/27/2022</a:t>
            </a:fld>
            <a:endParaRPr lang="en-US"/>
          </a:p>
        </p:txBody>
      </p:sp>
      <p:sp>
        <p:nvSpPr>
          <p:cNvPr id="5" name="Footer Placeholder 4">
            <a:extLst>
              <a:ext uri="{FF2B5EF4-FFF2-40B4-BE49-F238E27FC236}">
                <a16:creationId xmlns:a16="http://schemas.microsoft.com/office/drawing/2014/main" id="{9DBB8C2F-A3F2-82CE-521B-9C3AFD1DA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748245-8202-40CF-9527-78C577FD8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046E2-C920-48C9-B276-1CBE76E23347}" type="slidenum">
              <a:rPr lang="en-US" smtClean="0"/>
              <a:t>‹#›</a:t>
            </a:fld>
            <a:endParaRPr lang="en-US"/>
          </a:p>
        </p:txBody>
      </p:sp>
    </p:spTree>
    <p:extLst>
      <p:ext uri="{BB962C8B-B14F-4D97-AF65-F5344CB8AC3E}">
        <p14:creationId xmlns:p14="http://schemas.microsoft.com/office/powerpoint/2010/main" val="1353812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A78012AE-2D74-4D1B-820D-A5619E7EFC88}" type="datetimeFigureOut">
              <a:rPr lang="en-US" smtClean="0"/>
              <a:t>10/27/2022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2B5AABD-C513-4A5F-855D-9FFA2651A265}"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95807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ropublica.org/getinvolved/illinois-parents-children-students-college-financial-aid-scheme-qualify-callout" TargetMode="External"/><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hyperlink" Target="https://pixnio.com/food-and-drink/shrimp-gumbo" TargetMode="Externa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hyperlink" Target="https://www.chieffamilyofficer.com/2020/01/"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image" Target="../media/image9.png"/><Relationship Id="rId7" Type="http://schemas.openxmlformats.org/officeDocument/2006/relationships/hyperlink" Target="https://dude4food.blogspot.com/2016/09/my-kind-of-shack-lobster-seafood-shack.html"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JPG"/><Relationship Id="rId5" Type="http://schemas.openxmlformats.org/officeDocument/2006/relationships/hyperlink" Target="https://www.youtube.com/watch?v=Bx-jrGKjU6k" TargetMode="External"/><Relationship Id="rId4" Type="http://schemas.openxmlformats.org/officeDocument/2006/relationships/hyperlink" Target="https://www.louisianabelieves.com/docs/default-source/course-choice/fafsa-resources.pdf?sfvrsn=b52b881f_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hyperlink" Target="https://en.wikipedia.org/wiki/Cajun_cuisine" TargetMode="Externa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hyperlink" Target="http://www.flickr.com/photos/joo0ey/5700757067/" TargetMode="Externa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hyperlink" Target="https://www.flickr.com/photos/cbcastro/2649093472/" TargetMode="Externa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5.png"/><Relationship Id="rId7" Type="http://schemas.openxmlformats.org/officeDocument/2006/relationships/hyperlink" Target="mailto:GeauxFAFSA@la.gov"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38.emf"/></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s://journalistsresource.org/studies/economics/taxes/tax-returns-irs-income-cost-itemize/"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hyperlink" Target="https://creativecommons.org/licenses/by-nd/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D949-31D8-8CE1-E4A6-A5F67FA1586E}"/>
              </a:ext>
            </a:extLst>
          </p:cNvPr>
          <p:cNvSpPr>
            <a:spLocks noGrp="1"/>
          </p:cNvSpPr>
          <p:nvPr>
            <p:ph type="title"/>
          </p:nvPr>
        </p:nvSpPr>
        <p:spPr/>
        <p:txBody>
          <a:bodyPr anchor="t"/>
          <a:lstStyle/>
          <a:p>
            <a:pPr algn="ctr"/>
            <a:r>
              <a:rPr lang="en-US" b="1" dirty="0"/>
              <a:t>FAFSA FORM &amp; FORMULA CHANGES</a:t>
            </a:r>
          </a:p>
        </p:txBody>
      </p:sp>
      <p:sp>
        <p:nvSpPr>
          <p:cNvPr id="3" name="Text Placeholder 2">
            <a:extLst>
              <a:ext uri="{FF2B5EF4-FFF2-40B4-BE49-F238E27FC236}">
                <a16:creationId xmlns:a16="http://schemas.microsoft.com/office/drawing/2014/main" id="{50ECC3F2-5BB9-FCB2-7D52-21AC6AF40313}"/>
              </a:ext>
            </a:extLst>
          </p:cNvPr>
          <p:cNvSpPr>
            <a:spLocks noGrp="1"/>
          </p:cNvSpPr>
          <p:nvPr>
            <p:ph type="body" idx="1"/>
          </p:nvPr>
        </p:nvSpPr>
        <p:spPr/>
        <p:txBody>
          <a:bodyPr/>
          <a:lstStyle/>
          <a:p>
            <a:endParaRPr lang="en-US" dirty="0"/>
          </a:p>
        </p:txBody>
      </p:sp>
      <p:pic>
        <p:nvPicPr>
          <p:cNvPr id="5" name="Picture 4" descr="Text">
            <a:extLst>
              <a:ext uri="{FF2B5EF4-FFF2-40B4-BE49-F238E27FC236}">
                <a16:creationId xmlns:a16="http://schemas.microsoft.com/office/drawing/2014/main" id="{77F97D5E-35FF-1614-985C-8BB372D8BE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4550" y="3429000"/>
            <a:ext cx="10515599" cy="2744059"/>
          </a:xfrm>
          <a:prstGeom prst="rect">
            <a:avLst/>
          </a:prstGeom>
        </p:spPr>
      </p:pic>
      <p:sp>
        <p:nvSpPr>
          <p:cNvPr id="6" name="TextBox 5">
            <a:extLst>
              <a:ext uri="{FF2B5EF4-FFF2-40B4-BE49-F238E27FC236}">
                <a16:creationId xmlns:a16="http://schemas.microsoft.com/office/drawing/2014/main" id="{54566812-AF80-D6A3-5FFC-6C9CE54D4253}"/>
              </a:ext>
            </a:extLst>
          </p:cNvPr>
          <p:cNvSpPr txBox="1"/>
          <p:nvPr/>
        </p:nvSpPr>
        <p:spPr>
          <a:xfrm>
            <a:off x="2832651" y="6313710"/>
            <a:ext cx="679173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www.propublica.org/getinvolved/illinois-parents-children-students-college-financial-aid-scheme-qualify-callout"/>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35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5717-01EC-7D24-E03D-822A49D8F0EF}"/>
              </a:ext>
            </a:extLst>
          </p:cNvPr>
          <p:cNvSpPr>
            <a:spLocks noGrp="1"/>
          </p:cNvSpPr>
          <p:nvPr>
            <p:ph type="title"/>
          </p:nvPr>
        </p:nvSpPr>
        <p:spPr/>
        <p:txBody>
          <a:bodyPr/>
          <a:lstStyle/>
          <a:p>
            <a:r>
              <a:rPr lang="en-US" dirty="0"/>
              <a:t>Formula change implications</a:t>
            </a:r>
          </a:p>
        </p:txBody>
      </p:sp>
      <p:sp>
        <p:nvSpPr>
          <p:cNvPr id="3" name="Content Placeholder 2">
            <a:extLst>
              <a:ext uri="{FF2B5EF4-FFF2-40B4-BE49-F238E27FC236}">
                <a16:creationId xmlns:a16="http://schemas.microsoft.com/office/drawing/2014/main" id="{44B775C8-22D4-D50A-C7CE-9CBD8570626B}"/>
              </a:ext>
            </a:extLst>
          </p:cNvPr>
          <p:cNvSpPr>
            <a:spLocks noGrp="1"/>
          </p:cNvSpPr>
          <p:nvPr>
            <p:ph idx="1"/>
          </p:nvPr>
        </p:nvSpPr>
        <p:spPr>
          <a:xfrm>
            <a:off x="581192" y="2180496"/>
            <a:ext cx="11029615" cy="4474828"/>
          </a:xfrm>
        </p:spPr>
        <p:txBody>
          <a:bodyPr>
            <a:normAutofit fontScale="92500" lnSpcReduction="10000"/>
          </a:bodyPr>
          <a:lstStyle/>
          <a:p>
            <a:r>
              <a:rPr lang="en-US" dirty="0">
                <a:solidFill>
                  <a:schemeClr val="tx1"/>
                </a:solidFill>
              </a:rPr>
              <a:t>With number in college removed from the formula-many students may have SAI double or triple with no change in family income</a:t>
            </a:r>
          </a:p>
          <a:p>
            <a:r>
              <a:rPr lang="en-US" dirty="0">
                <a:solidFill>
                  <a:schemeClr val="tx1"/>
                </a:solidFill>
              </a:rPr>
              <a:t>Student may see reduction or loss of Pell Grant or state need-based grant</a:t>
            </a:r>
          </a:p>
          <a:p>
            <a:r>
              <a:rPr lang="en-US" dirty="0">
                <a:solidFill>
                  <a:schemeClr val="tx1"/>
                </a:solidFill>
              </a:rPr>
              <a:t>Will Ohio make any adjustments? To be seen.</a:t>
            </a:r>
          </a:p>
          <a:p>
            <a:r>
              <a:rPr lang="en-US" dirty="0">
                <a:solidFill>
                  <a:schemeClr val="tx1"/>
                </a:solidFill>
              </a:rPr>
              <a:t>Will colleges make any adjustments for current students so to not lose enrollments?</a:t>
            </a:r>
          </a:p>
          <a:p>
            <a:r>
              <a:rPr lang="en-US" dirty="0">
                <a:solidFill>
                  <a:schemeClr val="tx1"/>
                </a:solidFill>
              </a:rPr>
              <a:t>How do you explain changes in financial need when the family income did not change?</a:t>
            </a:r>
          </a:p>
        </p:txBody>
      </p:sp>
    </p:spTree>
    <p:extLst>
      <p:ext uri="{BB962C8B-B14F-4D97-AF65-F5344CB8AC3E}">
        <p14:creationId xmlns:p14="http://schemas.microsoft.com/office/powerpoint/2010/main" val="718188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8D55-9B43-7095-CA10-F98694CC2233}"/>
              </a:ext>
            </a:extLst>
          </p:cNvPr>
          <p:cNvSpPr>
            <a:spLocks noGrp="1"/>
          </p:cNvSpPr>
          <p:nvPr>
            <p:ph type="title"/>
          </p:nvPr>
        </p:nvSpPr>
        <p:spPr/>
        <p:txBody>
          <a:bodyPr/>
          <a:lstStyle/>
          <a:p>
            <a:r>
              <a:rPr lang="en-US" dirty="0"/>
              <a:t>Formula change implications</a:t>
            </a:r>
          </a:p>
        </p:txBody>
      </p:sp>
      <p:sp>
        <p:nvSpPr>
          <p:cNvPr id="3" name="Content Placeholder 2">
            <a:extLst>
              <a:ext uri="{FF2B5EF4-FFF2-40B4-BE49-F238E27FC236}">
                <a16:creationId xmlns:a16="http://schemas.microsoft.com/office/drawing/2014/main" id="{23798D6B-705E-827C-AA9D-58C204BC91CD}"/>
              </a:ext>
            </a:extLst>
          </p:cNvPr>
          <p:cNvSpPr>
            <a:spLocks noGrp="1"/>
          </p:cNvSpPr>
          <p:nvPr>
            <p:ph idx="1"/>
          </p:nvPr>
        </p:nvSpPr>
        <p:spPr/>
        <p:txBody>
          <a:bodyPr>
            <a:normAutofit fontScale="92500" lnSpcReduction="10000"/>
          </a:bodyPr>
          <a:lstStyle/>
          <a:p>
            <a:r>
              <a:rPr lang="en-US" dirty="0">
                <a:solidFill>
                  <a:schemeClr val="tx1"/>
                </a:solidFill>
              </a:rPr>
              <a:t>Families with AGI &gt;$60,000 will be required to report assets($50K now)</a:t>
            </a:r>
          </a:p>
          <a:p>
            <a:r>
              <a:rPr lang="en-US" dirty="0">
                <a:solidFill>
                  <a:schemeClr val="tx1"/>
                </a:solidFill>
              </a:rPr>
              <a:t>What effect will it have on SAI when reporting all business net worth and family farm values? Most likely higher SAI with no income change.</a:t>
            </a:r>
          </a:p>
          <a:p>
            <a:r>
              <a:rPr lang="en-US" dirty="0">
                <a:solidFill>
                  <a:schemeClr val="tx1"/>
                </a:solidFill>
              </a:rPr>
              <a:t>How will we guide families to estimate business/farm net worth value?</a:t>
            </a:r>
          </a:p>
          <a:p>
            <a:r>
              <a:rPr lang="en-US" dirty="0">
                <a:solidFill>
                  <a:schemeClr val="tx1"/>
                </a:solidFill>
              </a:rPr>
              <a:t>Can or will colleges consider this as a special circumstance?</a:t>
            </a:r>
          </a:p>
        </p:txBody>
      </p:sp>
    </p:spTree>
    <p:extLst>
      <p:ext uri="{BB962C8B-B14F-4D97-AF65-F5344CB8AC3E}">
        <p14:creationId xmlns:p14="http://schemas.microsoft.com/office/powerpoint/2010/main" val="3039166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32D0-3ACE-D6BE-672F-639485A231F0}"/>
              </a:ext>
            </a:extLst>
          </p:cNvPr>
          <p:cNvSpPr>
            <a:spLocks noGrp="1"/>
          </p:cNvSpPr>
          <p:nvPr>
            <p:ph type="title"/>
          </p:nvPr>
        </p:nvSpPr>
        <p:spPr/>
        <p:txBody>
          <a:bodyPr/>
          <a:lstStyle/>
          <a:p>
            <a:r>
              <a:rPr lang="en-US" dirty="0"/>
              <a:t>New option for students</a:t>
            </a:r>
          </a:p>
        </p:txBody>
      </p:sp>
      <p:sp>
        <p:nvSpPr>
          <p:cNvPr id="3" name="Content Placeholder 2">
            <a:extLst>
              <a:ext uri="{FF2B5EF4-FFF2-40B4-BE49-F238E27FC236}">
                <a16:creationId xmlns:a16="http://schemas.microsoft.com/office/drawing/2014/main" id="{736A3365-03CA-24D7-D3BC-37A98AD274E6}"/>
              </a:ext>
            </a:extLst>
          </p:cNvPr>
          <p:cNvSpPr>
            <a:spLocks noGrp="1"/>
          </p:cNvSpPr>
          <p:nvPr>
            <p:ph idx="1"/>
          </p:nvPr>
        </p:nvSpPr>
        <p:spPr/>
        <p:txBody>
          <a:bodyPr>
            <a:normAutofit fontScale="92500" lnSpcReduction="10000"/>
          </a:bodyPr>
          <a:lstStyle/>
          <a:p>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Creates  a “provisional” independent student if they believe they should be due to unusual circumstances and do not/cannot report parent financial information</a:t>
            </a:r>
          </a:p>
          <a:p>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 Student will receive estimated SAI and Pell Grant eligibility notice</a:t>
            </a:r>
          </a:p>
          <a:p>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 Financial aid office will be required to notify students of process and timeline for the dependency appeal process</a:t>
            </a:r>
          </a:p>
          <a:p>
            <a:r>
              <a:rPr lang="en-US" dirty="0">
                <a:solidFill>
                  <a:prstClr val="black"/>
                </a:solidFill>
                <a:latin typeface="Gill Sans MT" panose="020B0502020104020203"/>
                <a:ea typeface="+mn-ea"/>
              </a:rPr>
              <a:t>If appeal is not granted-student will have to provide parent information to be eligible for aid other than an unsubsidized student loan</a:t>
            </a:r>
            <a:endPar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endParaRPr lang="en-US" dirty="0">
              <a:solidFill>
                <a:schemeClr val="tx1"/>
              </a:solidFill>
            </a:endParaRPr>
          </a:p>
        </p:txBody>
      </p:sp>
    </p:spTree>
    <p:extLst>
      <p:ext uri="{BB962C8B-B14F-4D97-AF65-F5344CB8AC3E}">
        <p14:creationId xmlns:p14="http://schemas.microsoft.com/office/powerpoint/2010/main" val="2079846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FC689-9382-4FF2-B779-C596000408AD}"/>
              </a:ext>
            </a:extLst>
          </p:cNvPr>
          <p:cNvSpPr>
            <a:spLocks noGrp="1"/>
          </p:cNvSpPr>
          <p:nvPr>
            <p:ph type="title"/>
          </p:nvPr>
        </p:nvSpPr>
        <p:spPr/>
        <p:txBody>
          <a:bodyPr/>
          <a:lstStyle/>
          <a:p>
            <a:r>
              <a:rPr lang="en-US" dirty="0" err="1"/>
              <a:t>ItEMS</a:t>
            </a:r>
            <a:r>
              <a:rPr lang="en-US" dirty="0"/>
              <a:t> NO LONGER REQUIRED</a:t>
            </a:r>
          </a:p>
        </p:txBody>
      </p:sp>
      <p:sp>
        <p:nvSpPr>
          <p:cNvPr id="3" name="Content Placeholder 2">
            <a:extLst>
              <a:ext uri="{FF2B5EF4-FFF2-40B4-BE49-F238E27FC236}">
                <a16:creationId xmlns:a16="http://schemas.microsoft.com/office/drawing/2014/main" id="{69455A30-1A23-47DF-ABF8-EFC49FBE12E2}"/>
              </a:ext>
            </a:extLst>
          </p:cNvPr>
          <p:cNvSpPr>
            <a:spLocks noGrp="1"/>
          </p:cNvSpPr>
          <p:nvPr>
            <p:ph idx="1"/>
          </p:nvPr>
        </p:nvSpPr>
        <p:spPr/>
        <p:txBody>
          <a:bodyPr>
            <a:normAutofit fontScale="77500" lnSpcReduction="20000"/>
          </a:bodyPr>
          <a:lstStyle/>
          <a:p>
            <a:pPr marL="342900" indent="-342900">
              <a:buFont typeface="Arial" panose="020B0604020202020204" pitchFamily="34" charset="0"/>
              <a:buChar char="•"/>
            </a:pPr>
            <a:r>
              <a:rPr lang="en-US" dirty="0">
                <a:solidFill>
                  <a:schemeClr val="tx1"/>
                </a:solidFill>
              </a:rPr>
              <a:t>Cash support and other money paid on behalf of the student(529s in other people’s names)</a:t>
            </a:r>
          </a:p>
          <a:p>
            <a:pPr marL="342900" indent="-342900">
              <a:buFont typeface="Arial" panose="020B0604020202020204" pitchFamily="34" charset="0"/>
              <a:buChar char="•"/>
            </a:pPr>
            <a:r>
              <a:rPr lang="en-US" dirty="0">
                <a:solidFill>
                  <a:schemeClr val="tx1"/>
                </a:solidFill>
              </a:rPr>
              <a:t>Veteran’s education benefits</a:t>
            </a:r>
          </a:p>
          <a:p>
            <a:pPr marL="342900" indent="-342900">
              <a:buFont typeface="Arial" panose="020B0604020202020204" pitchFamily="34" charset="0"/>
              <a:buChar char="•"/>
            </a:pPr>
            <a:r>
              <a:rPr lang="en-US" dirty="0">
                <a:solidFill>
                  <a:schemeClr val="tx1"/>
                </a:solidFill>
              </a:rPr>
              <a:t>Workman’s compensation</a:t>
            </a:r>
          </a:p>
          <a:p>
            <a:pPr marL="342900" indent="-342900">
              <a:buFont typeface="Arial" panose="020B0604020202020204" pitchFamily="34" charset="0"/>
              <a:buChar char="•"/>
            </a:pPr>
            <a:r>
              <a:rPr lang="en-US" dirty="0">
                <a:solidFill>
                  <a:schemeClr val="tx1"/>
                </a:solidFill>
              </a:rPr>
              <a:t>Selective Service question</a:t>
            </a:r>
          </a:p>
          <a:p>
            <a:pPr marL="342900" indent="-342900">
              <a:buFont typeface="Arial" panose="020B0604020202020204" pitchFamily="34" charset="0"/>
              <a:buChar char="•"/>
            </a:pPr>
            <a:r>
              <a:rPr lang="en-US" dirty="0">
                <a:solidFill>
                  <a:schemeClr val="tx1"/>
                </a:solidFill>
              </a:rPr>
              <a:t>Drug Conviction question</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rgbClr val="FF0000"/>
                </a:solidFill>
              </a:rPr>
              <a:t>NOTE:</a:t>
            </a:r>
            <a:r>
              <a:rPr lang="en-US" dirty="0">
                <a:solidFill>
                  <a:schemeClr val="tx1"/>
                </a:solidFill>
              </a:rPr>
              <a:t> Child support received will be moved to asset section of the form-families that do not need to report assets means this won’t be reported</a:t>
            </a:r>
          </a:p>
          <a:p>
            <a:endParaRPr lang="en-US" dirty="0"/>
          </a:p>
        </p:txBody>
      </p:sp>
    </p:spTree>
    <p:extLst>
      <p:ext uri="{BB962C8B-B14F-4D97-AF65-F5344CB8AC3E}">
        <p14:creationId xmlns:p14="http://schemas.microsoft.com/office/powerpoint/2010/main" val="1537329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37E0-A5D0-493D-8124-1B339D731DE4}"/>
              </a:ext>
            </a:extLst>
          </p:cNvPr>
          <p:cNvSpPr>
            <a:spLocks noGrp="1"/>
          </p:cNvSpPr>
          <p:nvPr>
            <p:ph type="title"/>
          </p:nvPr>
        </p:nvSpPr>
        <p:spPr/>
        <p:txBody>
          <a:bodyPr/>
          <a:lstStyle/>
          <a:p>
            <a:r>
              <a:rPr lang="en-US" dirty="0"/>
              <a:t>COUNSELOR CONSIDERATIONS	</a:t>
            </a:r>
          </a:p>
        </p:txBody>
      </p:sp>
      <p:sp>
        <p:nvSpPr>
          <p:cNvPr id="3" name="Content Placeholder 2">
            <a:extLst>
              <a:ext uri="{FF2B5EF4-FFF2-40B4-BE49-F238E27FC236}">
                <a16:creationId xmlns:a16="http://schemas.microsoft.com/office/drawing/2014/main" id="{3A885EA5-8013-428B-8397-501391E26A5B}"/>
              </a:ext>
            </a:extLst>
          </p:cNvPr>
          <p:cNvSpPr>
            <a:spLocks noGrp="1"/>
          </p:cNvSpPr>
          <p:nvPr>
            <p:ph idx="1"/>
          </p:nvPr>
        </p:nvSpPr>
        <p:spPr>
          <a:xfrm>
            <a:off x="581192" y="2180496"/>
            <a:ext cx="11029615" cy="4548295"/>
          </a:xfrm>
        </p:spPr>
        <p:txBody>
          <a:bodyPr>
            <a:noAutofit/>
          </a:bodyPr>
          <a:lstStyle/>
          <a:p>
            <a:r>
              <a:rPr lang="en-US" sz="1800" dirty="0">
                <a:solidFill>
                  <a:schemeClr val="tx1"/>
                </a:solidFill>
              </a:rPr>
              <a:t>May wish to update right now any resources, presentations or college information for your current juniors</a:t>
            </a:r>
          </a:p>
          <a:p>
            <a:r>
              <a:rPr lang="en-US" sz="1800" dirty="0">
                <a:solidFill>
                  <a:schemeClr val="tx1"/>
                </a:solidFill>
              </a:rPr>
              <a:t>May wish to consider holding a financial aid information night this spring AND next fall</a:t>
            </a:r>
          </a:p>
          <a:p>
            <a:r>
              <a:rPr lang="en-US" sz="1800" dirty="0">
                <a:solidFill>
                  <a:schemeClr val="tx1"/>
                </a:solidFill>
              </a:rPr>
              <a:t>Encourage households with two parents to each get an FSA ID so either/both can complete the FAFSA</a:t>
            </a:r>
          </a:p>
          <a:p>
            <a:r>
              <a:rPr lang="en-US" sz="1800" dirty="0">
                <a:solidFill>
                  <a:schemeClr val="tx1"/>
                </a:solidFill>
              </a:rPr>
              <a:t>Develop messaging to parents with older college students that things are changing and warn the parents of your current seniors that what happens this year will be different next year</a:t>
            </a:r>
          </a:p>
          <a:p>
            <a:r>
              <a:rPr lang="en-US" sz="1800" dirty="0">
                <a:solidFill>
                  <a:schemeClr val="tx1"/>
                </a:solidFill>
              </a:rPr>
              <a:t>Throw out all old materials for the Class of 2023 when right after graduation</a:t>
            </a:r>
          </a:p>
          <a:p>
            <a:r>
              <a:rPr lang="en-US" sz="1800" dirty="0">
                <a:solidFill>
                  <a:schemeClr val="tx1"/>
                </a:solidFill>
              </a:rPr>
              <a:t>Sign up for every training or webinar offered next year when much more information will be available</a:t>
            </a:r>
          </a:p>
          <a:p>
            <a:r>
              <a:rPr lang="en-US" sz="1800" dirty="0">
                <a:solidFill>
                  <a:schemeClr val="tx1"/>
                </a:solidFill>
              </a:rPr>
              <a:t>Warn you principal/supervisor now that you will need professional </a:t>
            </a:r>
            <a:r>
              <a:rPr lang="en-US" sz="1800">
                <a:solidFill>
                  <a:schemeClr val="tx1"/>
                </a:solidFill>
              </a:rPr>
              <a:t>development time next year</a:t>
            </a:r>
            <a:endParaRPr lang="en-US" sz="1800" dirty="0">
              <a:solidFill>
                <a:schemeClr val="tx1"/>
              </a:solidFill>
            </a:endParaRPr>
          </a:p>
        </p:txBody>
      </p:sp>
    </p:spTree>
    <p:extLst>
      <p:ext uri="{BB962C8B-B14F-4D97-AF65-F5344CB8AC3E}">
        <p14:creationId xmlns:p14="http://schemas.microsoft.com/office/powerpoint/2010/main" val="183780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746418-5169-9153-AA2D-1450522AE54A}"/>
              </a:ext>
            </a:extLst>
          </p:cNvPr>
          <p:cNvSpPr/>
          <p:nvPr/>
        </p:nvSpPr>
        <p:spPr>
          <a:xfrm>
            <a:off x="1" y="0"/>
            <a:ext cx="12192000" cy="1781175"/>
          </a:xfrm>
          <a:prstGeom prst="rect">
            <a:avLst/>
          </a:prstGeom>
          <a:solidFill>
            <a:srgbClr val="FFC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4D75D"/>
              </a:highlight>
            </a:endParaRPr>
          </a:p>
        </p:txBody>
      </p:sp>
      <p:pic>
        <p:nvPicPr>
          <p:cNvPr id="4" name="Picture 3">
            <a:extLst>
              <a:ext uri="{FF2B5EF4-FFF2-40B4-BE49-F238E27FC236}">
                <a16:creationId xmlns:a16="http://schemas.microsoft.com/office/drawing/2014/main" id="{DC7449DE-7C46-414C-8BFC-4EDFE5B7EA0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723" t="13700" r="-4243" b="30339"/>
          <a:stretch/>
        </p:blipFill>
        <p:spPr>
          <a:xfrm flipH="1">
            <a:off x="-618996" y="1440183"/>
            <a:ext cx="12810993" cy="5724238"/>
          </a:xfrm>
          <a:prstGeom prst="rect">
            <a:avLst/>
          </a:prstGeom>
        </p:spPr>
      </p:pic>
      <p:sp>
        <p:nvSpPr>
          <p:cNvPr id="12" name="Rectangle 11">
            <a:extLst>
              <a:ext uri="{FF2B5EF4-FFF2-40B4-BE49-F238E27FC236}">
                <a16:creationId xmlns:a16="http://schemas.microsoft.com/office/drawing/2014/main" id="{6C135352-C9DD-823A-BC4A-71F0ECCB74C0}"/>
              </a:ext>
            </a:extLst>
          </p:cNvPr>
          <p:cNvSpPr/>
          <p:nvPr/>
        </p:nvSpPr>
        <p:spPr>
          <a:xfrm>
            <a:off x="7562850" y="2177769"/>
            <a:ext cx="4300680" cy="3396970"/>
          </a:xfrm>
          <a:prstGeom prst="rect">
            <a:avLst/>
          </a:prstGeom>
          <a:solidFill>
            <a:srgbClr val="0E4C8F">
              <a:alpha val="4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bg1"/>
                </a:solidFill>
                <a:latin typeface="Circe Bold" panose="020B0602020203020203" pitchFamily="34" charset="0"/>
              </a:rPr>
              <a:t>Tireka Cobb, Ph.D.</a:t>
            </a:r>
          </a:p>
          <a:p>
            <a:pPr algn="ctr"/>
            <a:r>
              <a:rPr lang="en-US" sz="1400" b="1" dirty="0">
                <a:solidFill>
                  <a:schemeClr val="bg1"/>
                </a:solidFill>
                <a:latin typeface="Circe Extra Light" panose="020B0302020203020203" pitchFamily="34" charset="0"/>
              </a:rPr>
              <a:t>Director, Field Outreach Services</a:t>
            </a:r>
          </a:p>
          <a:p>
            <a:pPr algn="ctr"/>
            <a:r>
              <a:rPr lang="en-US" sz="1400" b="1" dirty="0">
                <a:solidFill>
                  <a:schemeClr val="bg1"/>
                </a:solidFill>
                <a:latin typeface="Circe Extra Light" panose="020B0302020203020203" pitchFamily="34" charset="0"/>
              </a:rPr>
              <a:t>Louisiana Office of Student Financial Assistance</a:t>
            </a:r>
          </a:p>
          <a:p>
            <a:pPr algn="ctr"/>
            <a:r>
              <a:rPr lang="en-US" sz="1400" b="1" dirty="0">
                <a:solidFill>
                  <a:schemeClr val="bg1"/>
                </a:solidFill>
                <a:latin typeface="Circe Extra Light" panose="020B0302020203020203" pitchFamily="34" charset="0"/>
              </a:rPr>
              <a:t>A Program of the Board of Regents</a:t>
            </a:r>
          </a:p>
          <a:p>
            <a:pPr algn="ctr"/>
            <a:r>
              <a:rPr lang="en-US" sz="2000" b="1" dirty="0">
                <a:solidFill>
                  <a:srgbClr val="FFC000"/>
                </a:solidFill>
                <a:latin typeface="Circe Bold" panose="020B0602020203020203" pitchFamily="34" charset="0"/>
              </a:rPr>
              <a:t>October 27, 2022</a:t>
            </a:r>
          </a:p>
        </p:txBody>
      </p:sp>
      <p:pic>
        <p:nvPicPr>
          <p:cNvPr id="8" name="Picture 7">
            <a:extLst>
              <a:ext uri="{FF2B5EF4-FFF2-40B4-BE49-F238E27FC236}">
                <a16:creationId xmlns:a16="http://schemas.microsoft.com/office/drawing/2014/main" id="{9DF8232C-79CA-F942-8A2D-3CD1D9EFE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023" y="194942"/>
            <a:ext cx="821876" cy="1073005"/>
          </a:xfrm>
          <a:prstGeom prst="rect">
            <a:avLst/>
          </a:prstGeom>
        </p:spPr>
      </p:pic>
      <p:pic>
        <p:nvPicPr>
          <p:cNvPr id="3" name="Picture 2" descr="Icon&#10;&#10;Description automatically generated">
            <a:extLst>
              <a:ext uri="{FF2B5EF4-FFF2-40B4-BE49-F238E27FC236}">
                <a16:creationId xmlns:a16="http://schemas.microsoft.com/office/drawing/2014/main" id="{2066F659-9549-344A-DBA9-8D5A67240F61}"/>
              </a:ext>
            </a:extLst>
          </p:cNvPr>
          <p:cNvPicPr>
            <a:picLocks noChangeAspect="1"/>
          </p:cNvPicPr>
          <p:nvPr/>
        </p:nvPicPr>
        <p:blipFill>
          <a:blip r:embed="rId4"/>
          <a:stretch>
            <a:fillRect/>
          </a:stretch>
        </p:blipFill>
        <p:spPr>
          <a:xfrm>
            <a:off x="207101" y="194942"/>
            <a:ext cx="821876" cy="920845"/>
          </a:xfrm>
          <a:prstGeom prst="rect">
            <a:avLst/>
          </a:prstGeom>
        </p:spPr>
      </p:pic>
      <p:sp>
        <p:nvSpPr>
          <p:cNvPr id="9" name="Text Placeholder 1">
            <a:extLst>
              <a:ext uri="{FF2B5EF4-FFF2-40B4-BE49-F238E27FC236}">
                <a16:creationId xmlns:a16="http://schemas.microsoft.com/office/drawing/2014/main" id="{46FDF324-A3FB-C645-802C-4A15F8EB9068}"/>
              </a:ext>
            </a:extLst>
          </p:cNvPr>
          <p:cNvSpPr txBox="1">
            <a:spLocks/>
          </p:cNvSpPr>
          <p:nvPr/>
        </p:nvSpPr>
        <p:spPr>
          <a:xfrm>
            <a:off x="514485" y="388729"/>
            <a:ext cx="10946541" cy="3913573"/>
          </a:xfrm>
          <a:prstGeom prst="rect">
            <a:avLst/>
          </a:prstGeom>
          <a:effectLst/>
        </p:spPr>
        <p:txBody>
          <a:bodyPr>
            <a:norm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effectLst/>
                <a:latin typeface="Circe Bold" panose="020B0602020203020203" pitchFamily="34" charset="0"/>
              </a:rPr>
              <a:t>Formula for FAFSA: </a:t>
            </a:r>
            <a:r>
              <a:rPr lang="en-US" sz="4000" b="1" dirty="0">
                <a:solidFill>
                  <a:srgbClr val="0E4C8F"/>
                </a:solidFill>
                <a:effectLst/>
                <a:latin typeface="Circe Bold" panose="020B0602020203020203" pitchFamily="34" charset="0"/>
              </a:rPr>
              <a:t>LOUISIANA’s Recipe</a:t>
            </a:r>
            <a:endParaRPr lang="en-US" sz="1100" dirty="0">
              <a:solidFill>
                <a:srgbClr val="0E4C8F"/>
              </a:solidFill>
              <a:effectLst/>
              <a:latin typeface="Circe Bold" panose="020B0602020203020203" pitchFamily="34" charset="0"/>
              <a:cs typeface="Arial" panose="020B0604020202020204" pitchFamily="34" charset="0"/>
            </a:endParaRPr>
          </a:p>
        </p:txBody>
      </p:sp>
    </p:spTree>
    <p:extLst>
      <p:ext uri="{BB962C8B-B14F-4D97-AF65-F5344CB8AC3E}">
        <p14:creationId xmlns:p14="http://schemas.microsoft.com/office/powerpoint/2010/main" val="260222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No photo description available.">
            <a:extLst>
              <a:ext uri="{FF2B5EF4-FFF2-40B4-BE49-F238E27FC236}">
                <a16:creationId xmlns:a16="http://schemas.microsoft.com/office/drawing/2014/main" id="{29BF1A95-4C44-AB61-8974-3AB7902FA62A}"/>
              </a:ext>
            </a:extLst>
          </p:cNvPr>
          <p:cNvPicPr>
            <a:picLocks noChangeAspect="1" noChangeArrowheads="1"/>
          </p:cNvPicPr>
          <p:nvPr/>
        </p:nvPicPr>
        <p:blipFill rotWithShape="1">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1" y="0"/>
            <a:ext cx="12191998" cy="24880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F8EA763-A5B7-C484-10C2-9E1FF519945D}"/>
              </a:ext>
            </a:extLst>
          </p:cNvPr>
          <p:cNvSpPr/>
          <p:nvPr/>
        </p:nvSpPr>
        <p:spPr>
          <a:xfrm>
            <a:off x="1" y="0"/>
            <a:ext cx="12191998" cy="2488020"/>
          </a:xfrm>
          <a:prstGeom prst="rect">
            <a:avLst/>
          </a:prstGeom>
          <a:solidFill>
            <a:srgbClr val="0F4D8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F5E8923-1C43-30D5-2160-785740760142}"/>
              </a:ext>
            </a:extLst>
          </p:cNvPr>
          <p:cNvSpPr txBox="1"/>
          <p:nvPr/>
        </p:nvSpPr>
        <p:spPr>
          <a:xfrm>
            <a:off x="2918565" y="725168"/>
            <a:ext cx="6354870" cy="1200329"/>
          </a:xfrm>
          <a:prstGeom prst="rect">
            <a:avLst/>
          </a:prstGeom>
          <a:noFill/>
        </p:spPr>
        <p:txBody>
          <a:bodyPr wrap="square" rtlCol="0">
            <a:spAutoFit/>
          </a:bodyPr>
          <a:lstStyle/>
          <a:p>
            <a:pPr algn="ctr"/>
            <a:r>
              <a:rPr lang="en-US" sz="3600" dirty="0">
                <a:solidFill>
                  <a:schemeClr val="bg1"/>
                </a:solidFill>
                <a:latin typeface="Circe Light" panose="020B0402020203020203" pitchFamily="34" charset="0"/>
              </a:rPr>
              <a:t>AGENDA FOR</a:t>
            </a:r>
            <a:br>
              <a:rPr lang="en-US" sz="3600" dirty="0">
                <a:solidFill>
                  <a:schemeClr val="bg1"/>
                </a:solidFill>
                <a:latin typeface="Circe Light" panose="020B0402020203020203" pitchFamily="34" charset="0"/>
              </a:rPr>
            </a:br>
            <a:r>
              <a:rPr lang="en-US" sz="3600" dirty="0">
                <a:solidFill>
                  <a:srgbClr val="FFCE2C"/>
                </a:solidFill>
                <a:latin typeface="Circe Bold" panose="020B0602020203020203" pitchFamily="34" charset="0"/>
              </a:rPr>
              <a:t>TODAY’S PRESENTATION</a:t>
            </a:r>
          </a:p>
        </p:txBody>
      </p:sp>
      <p:sp>
        <p:nvSpPr>
          <p:cNvPr id="16" name="TextBox 15">
            <a:extLst>
              <a:ext uri="{FF2B5EF4-FFF2-40B4-BE49-F238E27FC236}">
                <a16:creationId xmlns:a16="http://schemas.microsoft.com/office/drawing/2014/main" id="{C27B8FD9-721C-4536-BBD3-C38DB5F7C505}"/>
              </a:ext>
            </a:extLst>
          </p:cNvPr>
          <p:cNvSpPr txBox="1"/>
          <p:nvPr/>
        </p:nvSpPr>
        <p:spPr>
          <a:xfrm>
            <a:off x="492497" y="2895695"/>
            <a:ext cx="8874787" cy="584775"/>
          </a:xfrm>
          <a:prstGeom prst="rect">
            <a:avLst/>
          </a:prstGeom>
          <a:noFill/>
        </p:spPr>
        <p:txBody>
          <a:bodyPr wrap="square" rtlCol="0">
            <a:spAutoFit/>
          </a:bodyPr>
          <a:lstStyle/>
          <a:p>
            <a:r>
              <a:rPr lang="en-US" sz="3200" dirty="0">
                <a:solidFill>
                  <a:srgbClr val="254992"/>
                </a:solidFill>
                <a:latin typeface="Circe Bold" panose="020B0602020203020203" pitchFamily="34" charset="0"/>
              </a:rPr>
              <a:t>01 </a:t>
            </a:r>
            <a:r>
              <a:rPr lang="en-US" sz="3200" dirty="0">
                <a:solidFill>
                  <a:srgbClr val="254992"/>
                </a:solidFill>
                <a:latin typeface="Circe Light" panose="020B0402020203020203" pitchFamily="34" charset="0"/>
              </a:rPr>
              <a:t>Discuss an Overview of the FAFSA Policy</a:t>
            </a:r>
          </a:p>
        </p:txBody>
      </p:sp>
      <p:cxnSp>
        <p:nvCxnSpPr>
          <p:cNvPr id="18" name="Straight Connector 17">
            <a:extLst>
              <a:ext uri="{FF2B5EF4-FFF2-40B4-BE49-F238E27FC236}">
                <a16:creationId xmlns:a16="http://schemas.microsoft.com/office/drawing/2014/main" id="{014D258D-D453-A009-38F2-73402432F8F7}"/>
              </a:ext>
            </a:extLst>
          </p:cNvPr>
          <p:cNvCxnSpPr>
            <a:cxnSpLocks/>
          </p:cNvCxnSpPr>
          <p:nvPr/>
        </p:nvCxnSpPr>
        <p:spPr>
          <a:xfrm>
            <a:off x="492497" y="3480470"/>
            <a:ext cx="1017326"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50423A0-61A3-5C18-5BB9-255DC245861A}"/>
              </a:ext>
            </a:extLst>
          </p:cNvPr>
          <p:cNvSpPr txBox="1"/>
          <p:nvPr/>
        </p:nvSpPr>
        <p:spPr>
          <a:xfrm>
            <a:off x="492496" y="3739287"/>
            <a:ext cx="9300089" cy="584775"/>
          </a:xfrm>
          <a:prstGeom prst="rect">
            <a:avLst/>
          </a:prstGeom>
          <a:noFill/>
        </p:spPr>
        <p:txBody>
          <a:bodyPr wrap="square" rtlCol="0">
            <a:spAutoFit/>
          </a:bodyPr>
          <a:lstStyle/>
          <a:p>
            <a:r>
              <a:rPr lang="en-US" sz="3200" b="1" dirty="0">
                <a:solidFill>
                  <a:srgbClr val="254992"/>
                </a:solidFill>
                <a:latin typeface="Circe Bold" panose="020B0602020203020203" pitchFamily="34" charset="0"/>
              </a:rPr>
              <a:t>02 </a:t>
            </a:r>
            <a:r>
              <a:rPr lang="en-US" sz="3200" dirty="0">
                <a:solidFill>
                  <a:srgbClr val="254992"/>
                </a:solidFill>
                <a:latin typeface="Circe Light" panose="020B0402020203020203" pitchFamily="34" charset="0"/>
              </a:rPr>
              <a:t>Discuss How to Support Counselors &amp; Families</a:t>
            </a:r>
          </a:p>
        </p:txBody>
      </p:sp>
      <p:cxnSp>
        <p:nvCxnSpPr>
          <p:cNvPr id="21" name="Straight Connector 20">
            <a:extLst>
              <a:ext uri="{FF2B5EF4-FFF2-40B4-BE49-F238E27FC236}">
                <a16:creationId xmlns:a16="http://schemas.microsoft.com/office/drawing/2014/main" id="{BB41607D-6BCB-3BCD-F02C-298AD730E0D4}"/>
              </a:ext>
            </a:extLst>
          </p:cNvPr>
          <p:cNvCxnSpPr>
            <a:cxnSpLocks/>
          </p:cNvCxnSpPr>
          <p:nvPr/>
        </p:nvCxnSpPr>
        <p:spPr>
          <a:xfrm>
            <a:off x="492497" y="4324062"/>
            <a:ext cx="1017326"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pic>
        <p:nvPicPr>
          <p:cNvPr id="26" name="Picture 2">
            <a:extLst>
              <a:ext uri="{FF2B5EF4-FFF2-40B4-BE49-F238E27FC236}">
                <a16:creationId xmlns:a16="http://schemas.microsoft.com/office/drawing/2014/main" id="{97DA5885-74ED-6F23-1825-8FD55BAB4B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7FCB141-6201-1FB5-DB43-53CDA0E8C319}"/>
              </a:ext>
            </a:extLst>
          </p:cNvPr>
          <p:cNvSpPr txBox="1"/>
          <p:nvPr/>
        </p:nvSpPr>
        <p:spPr>
          <a:xfrm>
            <a:off x="492497" y="4579489"/>
            <a:ext cx="9300088" cy="584775"/>
          </a:xfrm>
          <a:prstGeom prst="rect">
            <a:avLst/>
          </a:prstGeom>
          <a:noFill/>
        </p:spPr>
        <p:txBody>
          <a:bodyPr wrap="square" rtlCol="0">
            <a:spAutoFit/>
          </a:bodyPr>
          <a:lstStyle/>
          <a:p>
            <a:r>
              <a:rPr lang="en-US" sz="3200" dirty="0">
                <a:solidFill>
                  <a:srgbClr val="254992"/>
                </a:solidFill>
                <a:latin typeface="Circe Bold" panose="020B0602020203020203" pitchFamily="34" charset="0"/>
              </a:rPr>
              <a:t>03 </a:t>
            </a:r>
            <a:r>
              <a:rPr lang="en-US" sz="3200" dirty="0">
                <a:solidFill>
                  <a:srgbClr val="254992"/>
                </a:solidFill>
                <a:latin typeface="Circe Light" panose="020B0402020203020203" pitchFamily="34" charset="0"/>
              </a:rPr>
              <a:t>Discuss Promising FAFSA Completion Practice</a:t>
            </a:r>
          </a:p>
        </p:txBody>
      </p:sp>
      <p:cxnSp>
        <p:nvCxnSpPr>
          <p:cNvPr id="14" name="Straight Connector 13">
            <a:extLst>
              <a:ext uri="{FF2B5EF4-FFF2-40B4-BE49-F238E27FC236}">
                <a16:creationId xmlns:a16="http://schemas.microsoft.com/office/drawing/2014/main" id="{2C3020A9-5F32-3AE6-AB72-5FA0A2E9DCF3}"/>
              </a:ext>
            </a:extLst>
          </p:cNvPr>
          <p:cNvCxnSpPr>
            <a:cxnSpLocks/>
          </p:cNvCxnSpPr>
          <p:nvPr/>
        </p:nvCxnSpPr>
        <p:spPr>
          <a:xfrm>
            <a:off x="492497" y="5164264"/>
            <a:ext cx="1017326"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B437AC-F739-6423-B0E5-9D4E37F6FFF7}"/>
              </a:ext>
            </a:extLst>
          </p:cNvPr>
          <p:cNvSpPr txBox="1"/>
          <p:nvPr/>
        </p:nvSpPr>
        <p:spPr>
          <a:xfrm>
            <a:off x="492497" y="5423081"/>
            <a:ext cx="9300088" cy="584775"/>
          </a:xfrm>
          <a:prstGeom prst="rect">
            <a:avLst/>
          </a:prstGeom>
          <a:noFill/>
        </p:spPr>
        <p:txBody>
          <a:bodyPr wrap="square" rtlCol="0">
            <a:spAutoFit/>
          </a:bodyPr>
          <a:lstStyle/>
          <a:p>
            <a:r>
              <a:rPr lang="en-US" sz="3200" b="1" dirty="0">
                <a:solidFill>
                  <a:srgbClr val="254992"/>
                </a:solidFill>
                <a:latin typeface="Circe Bold" panose="020B0602020203020203" pitchFamily="34" charset="0"/>
              </a:rPr>
              <a:t>04 </a:t>
            </a:r>
            <a:r>
              <a:rPr lang="en-US" sz="3200" dirty="0">
                <a:solidFill>
                  <a:srgbClr val="254992"/>
                </a:solidFill>
                <a:latin typeface="Circe Light" panose="020B0402020203020203" pitchFamily="34" charset="0"/>
              </a:rPr>
              <a:t>Discuss the Importance of Data Integration</a:t>
            </a:r>
          </a:p>
        </p:txBody>
      </p:sp>
      <p:cxnSp>
        <p:nvCxnSpPr>
          <p:cNvPr id="22" name="Straight Connector 21">
            <a:extLst>
              <a:ext uri="{FF2B5EF4-FFF2-40B4-BE49-F238E27FC236}">
                <a16:creationId xmlns:a16="http://schemas.microsoft.com/office/drawing/2014/main" id="{969363BD-8E8B-499D-11ED-CDC7CB3DAE36}"/>
              </a:ext>
            </a:extLst>
          </p:cNvPr>
          <p:cNvCxnSpPr>
            <a:cxnSpLocks/>
          </p:cNvCxnSpPr>
          <p:nvPr/>
        </p:nvCxnSpPr>
        <p:spPr>
          <a:xfrm>
            <a:off x="492497" y="6007856"/>
            <a:ext cx="1017326"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3B9403F-C3AA-0A46-8324-9B9DC0647513}"/>
              </a:ext>
            </a:extLst>
          </p:cNvPr>
          <p:cNvSpPr/>
          <p:nvPr/>
        </p:nvSpPr>
        <p:spPr>
          <a:xfrm>
            <a:off x="3038473" y="584672"/>
            <a:ext cx="6115055" cy="13694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2D7D0D0-7829-CC4F-91B8-05EADB3D9019}"/>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16</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772515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Galvez Building &amp; Capitol Complex Conference Center | KPS Group">
            <a:extLst>
              <a:ext uri="{FF2B5EF4-FFF2-40B4-BE49-F238E27FC236}">
                <a16:creationId xmlns:a16="http://schemas.microsoft.com/office/drawing/2014/main" id="{F0ED50D5-8DC7-B433-7E10-3BF5A436BB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923"/>
            <a:ext cx="5002170" cy="618117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1808C5E-3E3E-B756-EAF9-3086F9F36E3B}"/>
              </a:ext>
            </a:extLst>
          </p:cNvPr>
          <p:cNvSpPr txBox="1"/>
          <p:nvPr/>
        </p:nvSpPr>
        <p:spPr>
          <a:xfrm>
            <a:off x="5245116" y="1493490"/>
            <a:ext cx="6630654" cy="1754326"/>
          </a:xfrm>
          <a:prstGeom prst="rect">
            <a:avLst/>
          </a:prstGeom>
          <a:noFill/>
        </p:spPr>
        <p:txBody>
          <a:bodyPr wrap="square" rtlCol="0">
            <a:spAutoFit/>
          </a:bodyPr>
          <a:lstStyle/>
          <a:p>
            <a:r>
              <a:rPr lang="en-US" dirty="0">
                <a:solidFill>
                  <a:srgbClr val="0F4D8F"/>
                </a:solidFill>
                <a:latin typeface="Circe Light" panose="020B0402020203020203" pitchFamily="34" charset="77"/>
              </a:rPr>
              <a:t>The Louisiana Office of Student Financial Assistance (LOSFA) is </a:t>
            </a:r>
            <a:r>
              <a:rPr lang="en-US" dirty="0">
                <a:solidFill>
                  <a:srgbClr val="0F4D8F"/>
                </a:solidFill>
                <a:latin typeface="Circe Bold" panose="020B0602020203020203" pitchFamily="34" charset="0"/>
              </a:rPr>
              <a:t>a Program of the </a:t>
            </a:r>
            <a:r>
              <a:rPr lang="en-US" b="1" dirty="0">
                <a:solidFill>
                  <a:srgbClr val="0F4D8F"/>
                </a:solidFill>
                <a:latin typeface="Circe Bold" panose="020B0602020203020203" pitchFamily="34" charset="0"/>
              </a:rPr>
              <a:t>Louisiana Board of Regents</a:t>
            </a:r>
            <a:r>
              <a:rPr lang="en-US" dirty="0">
                <a:solidFill>
                  <a:srgbClr val="0F4D8F"/>
                </a:solidFill>
                <a:latin typeface="Circe Light" panose="020B0402020203020203" pitchFamily="34" charset="77"/>
              </a:rPr>
              <a:t>, that strives to be Louisiana’s first choice for college access by promoting, preparing for and providing equity of college access. LOSFA administers the state’s scholarship and grant programs and the state’s Internal Revenue Code Section 529 college savings program. </a:t>
            </a:r>
          </a:p>
        </p:txBody>
      </p:sp>
      <p:pic>
        <p:nvPicPr>
          <p:cNvPr id="32" name="Picture 31">
            <a:extLst>
              <a:ext uri="{FF2B5EF4-FFF2-40B4-BE49-F238E27FC236}">
                <a16:creationId xmlns:a16="http://schemas.microsoft.com/office/drawing/2014/main" id="{E637D769-CBC1-A91B-5469-09A9435F2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34" name="Rectangle 33">
            <a:extLst>
              <a:ext uri="{FF2B5EF4-FFF2-40B4-BE49-F238E27FC236}">
                <a16:creationId xmlns:a16="http://schemas.microsoft.com/office/drawing/2014/main" id="{DFE46814-FF33-2789-271E-AFE661321027}"/>
              </a:ext>
            </a:extLst>
          </p:cNvPr>
          <p:cNvSpPr/>
          <p:nvPr/>
        </p:nvSpPr>
        <p:spPr>
          <a:xfrm>
            <a:off x="0" y="-5923"/>
            <a:ext cx="5002169" cy="6181171"/>
          </a:xfrm>
          <a:prstGeom prst="rect">
            <a:avLst/>
          </a:prstGeom>
          <a:solidFill>
            <a:srgbClr val="FFCE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70" name="Picture 6" descr="Board of Regents &amp; STEM – LaSTEM">
            <a:extLst>
              <a:ext uri="{FF2B5EF4-FFF2-40B4-BE49-F238E27FC236}">
                <a16:creationId xmlns:a16="http://schemas.microsoft.com/office/drawing/2014/main" id="{3E01C523-ABED-BC9F-7B2C-97EA33D122D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4892" y="3571590"/>
            <a:ext cx="1808104" cy="236058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92AD175-4480-5EA2-1BB5-E31F39FDFD74}"/>
              </a:ext>
            </a:extLst>
          </p:cNvPr>
          <p:cNvSpPr txBox="1"/>
          <p:nvPr/>
        </p:nvSpPr>
        <p:spPr>
          <a:xfrm>
            <a:off x="6859154" y="643345"/>
            <a:ext cx="3339581" cy="646331"/>
          </a:xfrm>
          <a:prstGeom prst="rect">
            <a:avLst/>
          </a:prstGeom>
          <a:noFill/>
        </p:spPr>
        <p:txBody>
          <a:bodyPr wrap="square">
            <a:spAutoFit/>
          </a:bodyPr>
          <a:lstStyle/>
          <a:p>
            <a:pPr lvl="0" algn="ctr">
              <a:defRPr/>
            </a:pPr>
            <a:r>
              <a:rPr lang="en-US" sz="36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ABOUT</a:t>
            </a: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 </a:t>
            </a:r>
            <a:r>
              <a:rPr lang="en-US" sz="3600"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LOSFA</a:t>
            </a:r>
            <a:r>
              <a:rPr lang="en-US" sz="3600" b="1"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 </a:t>
            </a:r>
            <a:endParaRPr lang="en-US" sz="3600" dirty="0">
              <a:solidFill>
                <a:srgbClr val="FFCE2C"/>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272" name="Picture 8">
            <a:extLst>
              <a:ext uri="{FF2B5EF4-FFF2-40B4-BE49-F238E27FC236}">
                <a16:creationId xmlns:a16="http://schemas.microsoft.com/office/drawing/2014/main" id="{8CC7346E-9F16-494D-860F-EBEEA18E309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6996" t="5562" r="6996" b="6138"/>
          <a:stretch/>
        </p:blipFill>
        <p:spPr bwMode="auto">
          <a:xfrm>
            <a:off x="-8779" y="399760"/>
            <a:ext cx="5002170" cy="513552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D0BA7C65-B5EB-045A-96F2-CCBF36DAABA4}"/>
              </a:ext>
            </a:extLst>
          </p:cNvPr>
          <p:cNvSpPr/>
          <p:nvPr/>
        </p:nvSpPr>
        <p:spPr>
          <a:xfrm>
            <a:off x="6705460" y="571745"/>
            <a:ext cx="3646968" cy="682752"/>
          </a:xfrm>
          <a:prstGeom prst="rect">
            <a:avLst/>
          </a:prstGeom>
          <a:no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
            <a:extLst>
              <a:ext uri="{FF2B5EF4-FFF2-40B4-BE49-F238E27FC236}">
                <a16:creationId xmlns:a16="http://schemas.microsoft.com/office/drawing/2014/main" id="{6FF4CD4C-9D65-4F44-90EE-2528B6B5E5EB}"/>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17</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3440977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C9BFDA-E13A-22AD-F2DF-9FBBD10137AB}"/>
              </a:ext>
            </a:extLst>
          </p:cNvPr>
          <p:cNvPicPr>
            <a:picLocks noChangeAspect="1"/>
          </p:cNvPicPr>
          <p:nvPr/>
        </p:nvPicPr>
        <p:blipFill rotWithShape="1">
          <a:blip r:embed="rId3"/>
          <a:srcRect b="10312"/>
          <a:stretch/>
        </p:blipFill>
        <p:spPr>
          <a:xfrm>
            <a:off x="-1" y="0"/>
            <a:ext cx="5002168" cy="6175248"/>
          </a:xfrm>
          <a:prstGeom prst="rect">
            <a:avLst/>
          </a:prstGeom>
        </p:spPr>
      </p:pic>
      <p:sp>
        <p:nvSpPr>
          <p:cNvPr id="34" name="Rectangle 33">
            <a:extLst>
              <a:ext uri="{FF2B5EF4-FFF2-40B4-BE49-F238E27FC236}">
                <a16:creationId xmlns:a16="http://schemas.microsoft.com/office/drawing/2014/main" id="{DFE46814-FF33-2789-271E-AFE661321027}"/>
              </a:ext>
            </a:extLst>
          </p:cNvPr>
          <p:cNvSpPr/>
          <p:nvPr/>
        </p:nvSpPr>
        <p:spPr>
          <a:xfrm>
            <a:off x="0" y="-5923"/>
            <a:ext cx="5002169" cy="6181171"/>
          </a:xfrm>
          <a:prstGeom prst="rect">
            <a:avLst/>
          </a:prstGeom>
          <a:solidFill>
            <a:srgbClr val="FFCE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51808C5E-3E3E-B756-EAF9-3086F9F36E3B}"/>
              </a:ext>
            </a:extLst>
          </p:cNvPr>
          <p:cNvSpPr txBox="1"/>
          <p:nvPr/>
        </p:nvSpPr>
        <p:spPr>
          <a:xfrm>
            <a:off x="5245116" y="1493490"/>
            <a:ext cx="6630654" cy="3477875"/>
          </a:xfrm>
          <a:prstGeom prst="rect">
            <a:avLst/>
          </a:prstGeom>
          <a:noFill/>
        </p:spPr>
        <p:txBody>
          <a:bodyPr wrap="square" rtlCol="0">
            <a:spAutoFit/>
          </a:bodyPr>
          <a:lstStyle/>
          <a:p>
            <a:r>
              <a:rPr lang="en-US" sz="2000" dirty="0">
                <a:solidFill>
                  <a:srgbClr val="0F4D8F"/>
                </a:solidFill>
                <a:latin typeface="Circe Light" panose="020B0402020203020203" pitchFamily="34" charset="77"/>
              </a:rPr>
              <a:t>The Board of Regents is a state agency created by the 1974 Louisiana Constitution and </a:t>
            </a:r>
            <a:r>
              <a:rPr lang="en-US" sz="2000" dirty="0">
                <a:solidFill>
                  <a:srgbClr val="0F4D8F"/>
                </a:solidFill>
                <a:latin typeface="Circe Bold" panose="020B0602020203020203" pitchFamily="34" charset="0"/>
              </a:rPr>
              <a:t>coordinates all public higher education in Louisiana</a:t>
            </a:r>
            <a:r>
              <a:rPr lang="en-US" sz="2000" dirty="0">
                <a:solidFill>
                  <a:srgbClr val="0F4D8F"/>
                </a:solidFill>
                <a:latin typeface="Circe Light" panose="020B0402020203020203" pitchFamily="34" charset="77"/>
              </a:rPr>
              <a:t>. The 15 volunteer members of the Board of Regents are appointed by the Governor to six-year, overlapping terms, with at least one (but not more than two) Regents drawn from each of Louisiana’s seven Congressional districts. </a:t>
            </a:r>
          </a:p>
          <a:p>
            <a:endParaRPr lang="en-US" sz="2000" dirty="0">
              <a:solidFill>
                <a:srgbClr val="0F4D8F"/>
              </a:solidFill>
              <a:latin typeface="Circe Light" panose="020B0402020203020203" pitchFamily="34" charset="77"/>
            </a:endParaRPr>
          </a:p>
          <a:p>
            <a:r>
              <a:rPr lang="en-US" sz="2000" dirty="0">
                <a:solidFill>
                  <a:srgbClr val="0F4D8F"/>
                </a:solidFill>
                <a:latin typeface="Circe Light" panose="020B0402020203020203" pitchFamily="34" charset="77"/>
              </a:rPr>
              <a:t>In addition, the Louisiana Council of Student Body Presidents appoints one student member as its representative on the board.</a:t>
            </a:r>
          </a:p>
        </p:txBody>
      </p:sp>
      <p:pic>
        <p:nvPicPr>
          <p:cNvPr id="32" name="Picture 31">
            <a:extLst>
              <a:ext uri="{FF2B5EF4-FFF2-40B4-BE49-F238E27FC236}">
                <a16:creationId xmlns:a16="http://schemas.microsoft.com/office/drawing/2014/main" id="{E637D769-CBC1-A91B-5469-09A9435F2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36" name="TextBox 35">
            <a:extLst>
              <a:ext uri="{FF2B5EF4-FFF2-40B4-BE49-F238E27FC236}">
                <a16:creationId xmlns:a16="http://schemas.microsoft.com/office/drawing/2014/main" id="{F92AD175-4480-5EA2-1BB5-E31F39FDFD74}"/>
              </a:ext>
            </a:extLst>
          </p:cNvPr>
          <p:cNvSpPr txBox="1"/>
          <p:nvPr/>
        </p:nvSpPr>
        <p:spPr>
          <a:xfrm>
            <a:off x="5350258" y="643345"/>
            <a:ext cx="6525510" cy="553998"/>
          </a:xfrm>
          <a:prstGeom prst="rect">
            <a:avLst/>
          </a:prstGeom>
          <a:noFill/>
        </p:spPr>
        <p:txBody>
          <a:bodyPr wrap="square">
            <a:spAutoFit/>
          </a:bodyPr>
          <a:lstStyle/>
          <a:p>
            <a:pPr lvl="0" algn="ctr">
              <a:defRPr/>
            </a:pPr>
            <a:r>
              <a:rPr lang="en-US" sz="3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ABOUT THE </a:t>
            </a:r>
            <a:r>
              <a:rPr lang="en-US" sz="3000"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BOARD OF REGENTS </a:t>
            </a:r>
            <a:endParaRPr lang="en-US" sz="3000" dirty="0">
              <a:solidFill>
                <a:srgbClr val="FFCE2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Rectangle 37">
            <a:extLst>
              <a:ext uri="{FF2B5EF4-FFF2-40B4-BE49-F238E27FC236}">
                <a16:creationId xmlns:a16="http://schemas.microsoft.com/office/drawing/2014/main" id="{D0BA7C65-B5EB-045A-96F2-CCBF36DAABA4}"/>
              </a:ext>
            </a:extLst>
          </p:cNvPr>
          <p:cNvSpPr/>
          <p:nvPr/>
        </p:nvSpPr>
        <p:spPr>
          <a:xfrm>
            <a:off x="5350259" y="570451"/>
            <a:ext cx="6525511" cy="596114"/>
          </a:xfrm>
          <a:prstGeom prst="rect">
            <a:avLst/>
          </a:prstGeom>
          <a:no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
            <a:extLst>
              <a:ext uri="{FF2B5EF4-FFF2-40B4-BE49-F238E27FC236}">
                <a16:creationId xmlns:a16="http://schemas.microsoft.com/office/drawing/2014/main" id="{6FF4CD4C-9D65-4F44-90EE-2528B6B5E5EB}"/>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18</a:t>
            </a:fld>
            <a:endParaRPr lang="en-US" dirty="0">
              <a:solidFill>
                <a:srgbClr val="254992"/>
              </a:solidFill>
              <a:latin typeface="Circe" panose="020B0502020203020203" pitchFamily="34" charset="77"/>
            </a:endParaRPr>
          </a:p>
        </p:txBody>
      </p:sp>
      <p:pic>
        <p:nvPicPr>
          <p:cNvPr id="10" name="Picture 9" descr="Logo&#10;&#10;Description automatically generated">
            <a:extLst>
              <a:ext uri="{FF2B5EF4-FFF2-40B4-BE49-F238E27FC236}">
                <a16:creationId xmlns:a16="http://schemas.microsoft.com/office/drawing/2014/main" id="{5795BACC-4793-0F7D-2E10-754EF5416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670" y="954689"/>
            <a:ext cx="3064826" cy="4193612"/>
          </a:xfrm>
          <a:prstGeom prst="rect">
            <a:avLst/>
          </a:prstGeom>
        </p:spPr>
      </p:pic>
    </p:spTree>
    <p:extLst>
      <p:ext uri="{BB962C8B-B14F-4D97-AF65-F5344CB8AC3E}">
        <p14:creationId xmlns:p14="http://schemas.microsoft.com/office/powerpoint/2010/main" val="2728649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19</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Financial Aid Policy</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4B532948-2B2B-2E61-E54F-3D2CD7C342FC}"/>
              </a:ext>
            </a:extLst>
          </p:cNvPr>
          <p:cNvSpPr txBox="1"/>
          <p:nvPr/>
        </p:nvSpPr>
        <p:spPr>
          <a:xfrm>
            <a:off x="5025420" y="2243036"/>
            <a:ext cx="7080741" cy="2523768"/>
          </a:xfrm>
          <a:prstGeom prst="rect">
            <a:avLst/>
          </a:prstGeom>
          <a:noFill/>
        </p:spPr>
        <p:txBody>
          <a:bodyPr wrap="square" rtlCol="0">
            <a:spAutoFit/>
          </a:bodyPr>
          <a:lstStyle/>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Facilitate Major Stakeholders</a:t>
            </a:r>
          </a:p>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Determine Barriers &amp; Supports</a:t>
            </a:r>
          </a:p>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Obtain Necessary Approval</a:t>
            </a:r>
          </a:p>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Implement with Opt-out Options</a:t>
            </a:r>
          </a:p>
        </p:txBody>
      </p:sp>
      <p:pic>
        <p:nvPicPr>
          <p:cNvPr id="3" name="Picture 2" descr="A bowl of food&#10;&#10;Description automatically generated with medium confidence">
            <a:extLst>
              <a:ext uri="{FF2B5EF4-FFF2-40B4-BE49-F238E27FC236}">
                <a16:creationId xmlns:a16="http://schemas.microsoft.com/office/drawing/2014/main" id="{518DBB20-6AC1-3301-891C-649857B33B5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5534" r="2704"/>
          <a:stretch/>
        </p:blipFill>
        <p:spPr>
          <a:xfrm>
            <a:off x="1" y="1445645"/>
            <a:ext cx="4935893" cy="4881291"/>
          </a:xfrm>
          <a:prstGeom prst="rect">
            <a:avLst/>
          </a:prstGeom>
        </p:spPr>
      </p:pic>
    </p:spTree>
    <p:extLst>
      <p:ext uri="{BB962C8B-B14F-4D97-AF65-F5344CB8AC3E}">
        <p14:creationId xmlns:p14="http://schemas.microsoft.com/office/powerpoint/2010/main" val="366147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57A3-9A12-70BF-0F40-27252A0880C1}"/>
              </a:ext>
            </a:extLst>
          </p:cNvPr>
          <p:cNvSpPr>
            <a:spLocks noGrp="1"/>
          </p:cNvSpPr>
          <p:nvPr>
            <p:ph type="title"/>
          </p:nvPr>
        </p:nvSpPr>
        <p:spPr/>
        <p:txBody>
          <a:bodyPr/>
          <a:lstStyle/>
          <a:p>
            <a:pPr algn="ctr"/>
            <a:r>
              <a:rPr lang="en-US" b="1" dirty="0"/>
              <a:t>CHANGES ARE COMING! ARE YOU READY?</a:t>
            </a:r>
          </a:p>
        </p:txBody>
      </p:sp>
      <p:sp>
        <p:nvSpPr>
          <p:cNvPr id="3" name="Content Placeholder 2">
            <a:extLst>
              <a:ext uri="{FF2B5EF4-FFF2-40B4-BE49-F238E27FC236}">
                <a16:creationId xmlns:a16="http://schemas.microsoft.com/office/drawing/2014/main" id="{3253BDF9-ECF9-27B9-B250-B0679DE2CBF5}"/>
              </a:ext>
            </a:extLst>
          </p:cNvPr>
          <p:cNvSpPr>
            <a:spLocks noGrp="1"/>
          </p:cNvSpPr>
          <p:nvPr>
            <p:ph sz="half" idx="1"/>
          </p:nvPr>
        </p:nvSpPr>
        <p:spPr/>
        <p:txBody>
          <a:bodyPr/>
          <a:lstStyle/>
          <a:p>
            <a:r>
              <a:rPr lang="en-US" dirty="0"/>
              <a:t>Two pieces of federal legislation were passed that enabled the coming changes</a:t>
            </a:r>
          </a:p>
          <a:p>
            <a:pPr algn="l"/>
            <a:r>
              <a:rPr lang="en-US" b="1" dirty="0"/>
              <a:t>Future Act</a:t>
            </a:r>
            <a:r>
              <a:rPr lang="en-US" dirty="0"/>
              <a:t>: </a:t>
            </a:r>
            <a:r>
              <a:rPr lang="en-US" sz="1800" b="0" i="0" u="none" strike="noStrike" baseline="0" dirty="0"/>
              <a:t>Expands access to federal student aid, and mandates Federal Student Aid to use data directly from the IRS-Passed December 2019</a:t>
            </a:r>
          </a:p>
          <a:p>
            <a:pPr algn="l"/>
            <a:r>
              <a:rPr lang="en-US" sz="2000" b="1" dirty="0"/>
              <a:t>FAFSA Simplification Act</a:t>
            </a:r>
            <a:r>
              <a:rPr lang="en-US" sz="1800" dirty="0"/>
              <a:t> included with the Consolidated Appropriations Act –Passed December 2020</a:t>
            </a:r>
          </a:p>
          <a:p>
            <a:pPr algn="l"/>
            <a:r>
              <a:rPr lang="en-US" sz="1800" dirty="0"/>
              <a:t>Was to have started this year but an amendment moved to next FAFSA cycle</a:t>
            </a:r>
            <a:endParaRPr lang="en-US" dirty="0"/>
          </a:p>
        </p:txBody>
      </p:sp>
      <p:pic>
        <p:nvPicPr>
          <p:cNvPr id="6" name="Content Placeholder 5" descr="A picture containing diagram">
            <a:extLst>
              <a:ext uri="{FF2B5EF4-FFF2-40B4-BE49-F238E27FC236}">
                <a16:creationId xmlns:a16="http://schemas.microsoft.com/office/drawing/2014/main" id="{68EF6799-290E-0BA9-DC27-7A21D5352CF2}"/>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72200" y="1894788"/>
            <a:ext cx="5181600" cy="3798622"/>
          </a:xfrm>
        </p:spPr>
      </p:pic>
    </p:spTree>
    <p:extLst>
      <p:ext uri="{BB962C8B-B14F-4D97-AF65-F5344CB8AC3E}">
        <p14:creationId xmlns:p14="http://schemas.microsoft.com/office/powerpoint/2010/main" val="353909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20</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Supporting Professional School Counselors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4B532948-2B2B-2E61-E54F-3D2CD7C342FC}"/>
              </a:ext>
            </a:extLst>
          </p:cNvPr>
          <p:cNvSpPr txBox="1"/>
          <p:nvPr/>
        </p:nvSpPr>
        <p:spPr>
          <a:xfrm>
            <a:off x="4997280" y="1886017"/>
            <a:ext cx="7080741" cy="4001095"/>
          </a:xfrm>
          <a:prstGeom prst="rect">
            <a:avLst/>
          </a:prstGeom>
          <a:noFill/>
        </p:spPr>
        <p:txBody>
          <a:bodyPr wrap="square" rtlCol="0">
            <a:spAutoFit/>
          </a:bodyPr>
          <a:lstStyle/>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Involve in Planning </a:t>
            </a:r>
          </a:p>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Connect with Professional Development Opportunities (Continuing Education Units CEUs)</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Provide </a:t>
            </a:r>
            <a:r>
              <a:rPr lang="en-US" sz="3200" u="sng" dirty="0">
                <a:solidFill>
                  <a:srgbClr val="002060"/>
                </a:solidFill>
                <a:effectLst/>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Additional Financial Aid Supports</a:t>
            </a:r>
            <a:endParaRPr lang="en-US" sz="3200" u="sng" dirty="0">
              <a:solidFill>
                <a:srgbClr val="002060"/>
              </a:solidFill>
              <a:effectLst/>
              <a:latin typeface="+mj-lt"/>
              <a:ea typeface="Calibri" panose="020F0502020204030204" pitchFamily="34" charset="0"/>
              <a:cs typeface="Times New Roman" panose="02020603050405020304" pitchFamily="18" charset="0"/>
            </a:endParaRPr>
          </a:p>
          <a:p>
            <a:pPr marL="342900" indent="-342900">
              <a:spcAft>
                <a:spcPts val="1200"/>
              </a:spcAft>
              <a:buFont typeface="Symbol" panose="05050102010706020507" pitchFamily="18" charset="2"/>
              <a:buChar char=""/>
            </a:pPr>
            <a:r>
              <a:rPr lang="en-US" sz="3200" dirty="0">
                <a:solidFill>
                  <a:srgbClr val="002060"/>
                </a:solidFill>
                <a:latin typeface="+mj-lt"/>
                <a:ea typeface="Open Sans Light" panose="020B0306030504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Celebrate Successes</a:t>
            </a:r>
            <a:endParaRPr lang="en-US" sz="3200" dirty="0">
              <a:solidFill>
                <a:srgbClr val="002060"/>
              </a:solidFill>
              <a:latin typeface="+mj-lt"/>
              <a:ea typeface="Open Sans Light" panose="020B0306030504020204" pitchFamily="34" charset="0"/>
              <a:cs typeface="Open Sans Light" panose="020B0306030504020204" pitchFamily="34" charset="0"/>
            </a:endParaRPr>
          </a:p>
        </p:txBody>
      </p:sp>
      <p:pic>
        <p:nvPicPr>
          <p:cNvPr id="4" name="Picture 3" descr="A plate of seafood&#10;&#10;Description automatically generated with medium confidence">
            <a:extLst>
              <a:ext uri="{FF2B5EF4-FFF2-40B4-BE49-F238E27FC236}">
                <a16:creationId xmlns:a16="http://schemas.microsoft.com/office/drawing/2014/main" id="{A3ED4F78-C90A-06E7-12AD-41B79D7265D3}"/>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42108" b="14091"/>
          <a:stretch/>
        </p:blipFill>
        <p:spPr>
          <a:xfrm>
            <a:off x="114" y="1477107"/>
            <a:ext cx="4883188" cy="4818917"/>
          </a:xfrm>
          <a:prstGeom prst="rect">
            <a:avLst/>
          </a:prstGeom>
        </p:spPr>
      </p:pic>
      <p:sp>
        <p:nvSpPr>
          <p:cNvPr id="5" name="TextBox 4">
            <a:extLst>
              <a:ext uri="{FF2B5EF4-FFF2-40B4-BE49-F238E27FC236}">
                <a16:creationId xmlns:a16="http://schemas.microsoft.com/office/drawing/2014/main" id="{E6D064C8-247E-5D06-A069-91730B65A30C}"/>
              </a:ext>
            </a:extLst>
          </p:cNvPr>
          <p:cNvSpPr txBox="1"/>
          <p:nvPr/>
        </p:nvSpPr>
        <p:spPr>
          <a:xfrm>
            <a:off x="1615884" y="7079285"/>
            <a:ext cx="5823141" cy="230832"/>
          </a:xfrm>
          <a:prstGeom prst="rect">
            <a:avLst/>
          </a:prstGeom>
          <a:noFill/>
        </p:spPr>
        <p:txBody>
          <a:bodyPr wrap="square" rtlCol="0">
            <a:spAutoFit/>
          </a:bodyPr>
          <a:lstStyle/>
          <a:p>
            <a:r>
              <a:rPr lang="en-US" sz="900" dirty="0">
                <a:hlinkClick r:id="rId7" tooltip="https://dude4food.blogspot.com/2016/09/my-kind-of-shack-lobster-seafood-shack.html"/>
              </a:rPr>
              <a:t>This Photo</a:t>
            </a:r>
            <a:r>
              <a:rPr lang="en-US" sz="900" dirty="0"/>
              <a:t> by Unknown Author is licensed under </a:t>
            </a:r>
            <a:r>
              <a:rPr lang="en-US" sz="900" dirty="0">
                <a:hlinkClick r:id="rId8" tooltip="https://creativecommons.org/licenses/by-nd/3.0/"/>
              </a:rPr>
              <a:t>CC BY-ND</a:t>
            </a:r>
            <a:endParaRPr lang="en-US" sz="900" dirty="0"/>
          </a:p>
        </p:txBody>
      </p:sp>
    </p:spTree>
    <p:extLst>
      <p:ext uri="{BB962C8B-B14F-4D97-AF65-F5344CB8AC3E}">
        <p14:creationId xmlns:p14="http://schemas.microsoft.com/office/powerpoint/2010/main" val="2466389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21</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Supporting Professional School Counselors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descr="image preview">
            <a:extLst>
              <a:ext uri="{FF2B5EF4-FFF2-40B4-BE49-F238E27FC236}">
                <a16:creationId xmlns:a16="http://schemas.microsoft.com/office/drawing/2014/main" id="{6E6FF106-3F98-0D93-CBE6-213FFD26F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48427"/>
            <a:ext cx="8214396" cy="462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567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22</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Supporting Professional School Counselors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050" name="Picture 2" descr="image preview">
            <a:extLst>
              <a:ext uri="{FF2B5EF4-FFF2-40B4-BE49-F238E27FC236}">
                <a16:creationId xmlns:a16="http://schemas.microsoft.com/office/drawing/2014/main" id="{EC9BB686-B94A-CC47-9AE5-03B58A3F2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01" y="1546760"/>
            <a:ext cx="8305800" cy="467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86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23</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Supporting Professional School Counselors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074" name="Picture 2" descr="image preview">
            <a:extLst>
              <a:ext uri="{FF2B5EF4-FFF2-40B4-BE49-F238E27FC236}">
                <a16:creationId xmlns:a16="http://schemas.microsoft.com/office/drawing/2014/main" id="{31E5FF35-CBD8-B18B-E43A-E51202400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1" y="1556711"/>
            <a:ext cx="8058150" cy="453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273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24</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Supporting Professional School Counselors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146" name="Picture 2" descr="Louisiana Office of Student Financial Assistance (@LOSFA) / টুইটার">
            <a:extLst>
              <a:ext uri="{FF2B5EF4-FFF2-40B4-BE49-F238E27FC236}">
                <a16:creationId xmlns:a16="http://schemas.microsoft.com/office/drawing/2014/main" id="{1857B611-6F37-83B0-0247-7E16D4E98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475" y="1501970"/>
            <a:ext cx="4569307" cy="474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761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25</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Supporting Students &amp; Families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4B532948-2B2B-2E61-E54F-3D2CD7C342FC}"/>
              </a:ext>
            </a:extLst>
          </p:cNvPr>
          <p:cNvSpPr txBox="1"/>
          <p:nvPr/>
        </p:nvSpPr>
        <p:spPr>
          <a:xfrm>
            <a:off x="4997280" y="1886017"/>
            <a:ext cx="7080741" cy="3816429"/>
          </a:xfrm>
          <a:prstGeom prst="rect">
            <a:avLst/>
          </a:prstGeom>
          <a:noFill/>
        </p:spPr>
        <p:txBody>
          <a:bodyPr wrap="square" rtlCol="0">
            <a:spAutoFit/>
          </a:bodyPr>
          <a:lstStyle/>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Public Service Announcement (PSA)</a:t>
            </a:r>
          </a:p>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Connect with the Community</a:t>
            </a:r>
          </a:p>
          <a:p>
            <a:pPr marL="342900" indent="-342900">
              <a:spcAft>
                <a:spcPts val="1200"/>
              </a:spcAft>
              <a:buFont typeface="Symbol" panose="05050102010706020507" pitchFamily="18" charset="2"/>
              <a:buChar char=""/>
            </a:pPr>
            <a:r>
              <a:rPr lang="en-US" sz="32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Match &amp; Fit (Connection to Purpose)</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In-person and Virtual Options</a:t>
            </a:r>
            <a:endParaRPr lang="en-US" sz="3200" u="sng" dirty="0">
              <a:solidFill>
                <a:srgbClr val="002060"/>
              </a:solidFill>
              <a:effectLst/>
              <a:latin typeface="+mj-lt"/>
              <a:ea typeface="Calibri" panose="020F0502020204030204" pitchFamily="34" charset="0"/>
              <a:cs typeface="Times New Roman" panose="02020603050405020304" pitchFamily="18" charset="0"/>
            </a:endParaRP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0"/>
                <a:ea typeface="Open Sans Light" panose="020B0306030504020204" pitchFamily="34" charset="0"/>
                <a:cs typeface="Times New Roman" panose="02020603050405020304" pitchFamily="18" charset="0"/>
              </a:rPr>
              <a:t>Telephone Support</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0"/>
                <a:ea typeface="Open Sans Light" panose="020B0306030504020204" pitchFamily="34" charset="0"/>
                <a:cs typeface="Times New Roman" panose="02020603050405020304" pitchFamily="18" charset="0"/>
              </a:rPr>
              <a:t>Provide Incentives</a:t>
            </a:r>
            <a:endParaRPr lang="en-US" sz="3200" dirty="0">
              <a:solidFill>
                <a:srgbClr val="002060"/>
              </a:solidFill>
              <a:latin typeface="Circe Light" panose="020B0402020203020203" pitchFamily="34" charset="0"/>
              <a:ea typeface="Open Sans Light" panose="020B0306030504020204" pitchFamily="34" charset="0"/>
              <a:cs typeface="Open Sans Light" panose="020B0306030504020204" pitchFamily="34" charset="0"/>
            </a:endParaRPr>
          </a:p>
        </p:txBody>
      </p:sp>
      <p:pic>
        <p:nvPicPr>
          <p:cNvPr id="3" name="Picture 2" descr="A plate of food">
            <a:extLst>
              <a:ext uri="{FF2B5EF4-FFF2-40B4-BE49-F238E27FC236}">
                <a16:creationId xmlns:a16="http://schemas.microsoft.com/office/drawing/2014/main" id="{5CB0DCA6-B258-1A82-E5D6-57D49C9B82D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8990" r="11107"/>
          <a:stretch/>
        </p:blipFill>
        <p:spPr>
          <a:xfrm>
            <a:off x="18729" y="1477106"/>
            <a:ext cx="4572002" cy="4818919"/>
          </a:xfrm>
          <a:prstGeom prst="rect">
            <a:avLst/>
          </a:prstGeom>
        </p:spPr>
      </p:pic>
    </p:spTree>
    <p:extLst>
      <p:ext uri="{BB962C8B-B14F-4D97-AF65-F5344CB8AC3E}">
        <p14:creationId xmlns:p14="http://schemas.microsoft.com/office/powerpoint/2010/main" val="4089373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26</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Supporting Students &amp; Families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100" name="Picture 4" descr="LOSFA Outreach - Unlock My Future">
            <a:extLst>
              <a:ext uri="{FF2B5EF4-FFF2-40B4-BE49-F238E27FC236}">
                <a16:creationId xmlns:a16="http://schemas.microsoft.com/office/drawing/2014/main" id="{EB581396-D545-437F-648A-D309A08FE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1624976"/>
            <a:ext cx="2862262" cy="43961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12C407A-81BF-CDDA-DCB6-9864F5DA212B}"/>
              </a:ext>
            </a:extLst>
          </p:cNvPr>
          <p:cNvSpPr txBox="1"/>
          <p:nvPr/>
        </p:nvSpPr>
        <p:spPr>
          <a:xfrm>
            <a:off x="3248025" y="1536064"/>
            <a:ext cx="8768610" cy="4862870"/>
          </a:xfrm>
          <a:prstGeom prst="rect">
            <a:avLst/>
          </a:prstGeom>
          <a:noFill/>
        </p:spPr>
        <p:txBody>
          <a:bodyPr wrap="square" rtlCol="0">
            <a:spAutoFit/>
          </a:bodyPr>
          <a:lstStyle/>
          <a:p>
            <a:pPr marL="514350" indent="-514350">
              <a:spcAft>
                <a:spcPts val="1200"/>
              </a:spcAft>
              <a:buFont typeface="+mj-lt"/>
              <a:buAutoNum type="arabicPeriod"/>
            </a:pPr>
            <a:r>
              <a:rPr lang="en-US" sz="3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Aptitude Match </a:t>
            </a:r>
            <a:r>
              <a:rPr lang="en-US" sz="3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-What are you good at doing?</a:t>
            </a:r>
          </a:p>
          <a:p>
            <a:pPr marL="514350" indent="-514350">
              <a:spcAft>
                <a:spcPts val="1200"/>
              </a:spcAft>
              <a:buFont typeface="+mj-lt"/>
              <a:buAutoNum type="arabicPeriod"/>
            </a:pPr>
            <a:r>
              <a:rPr lang="en-US" sz="3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Academic Match </a:t>
            </a:r>
            <a:r>
              <a:rPr lang="en-US" sz="3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-Who has your major? Where can you get in today?</a:t>
            </a:r>
          </a:p>
          <a:p>
            <a:pPr marL="514350" indent="-514350">
              <a:spcAft>
                <a:spcPts val="1200"/>
              </a:spcAft>
              <a:buFont typeface="+mj-lt"/>
              <a:buAutoNum type="arabicPeriod"/>
            </a:pPr>
            <a:r>
              <a:rPr lang="en-US" sz="3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Cost of Choice Match </a:t>
            </a:r>
            <a:r>
              <a:rPr lang="en-US" sz="3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-Where can you complete with the least amount of loan debt or no loan debt?</a:t>
            </a:r>
          </a:p>
          <a:p>
            <a:pPr marL="514350" indent="-514350">
              <a:spcAft>
                <a:spcPts val="1200"/>
              </a:spcAft>
              <a:buFont typeface="+mj-lt"/>
              <a:buAutoNum type="arabicPeriod"/>
            </a:pPr>
            <a:r>
              <a:rPr lang="en-US" sz="3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Social and Emotional Match </a:t>
            </a:r>
            <a:r>
              <a:rPr lang="en-US" sz="3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-What are your obligations?</a:t>
            </a:r>
          </a:p>
          <a:p>
            <a:pPr marL="514350" indent="-514350">
              <a:spcAft>
                <a:spcPts val="1200"/>
              </a:spcAft>
              <a:buFont typeface="+mj-lt"/>
              <a:buAutoNum type="arabicPeriod"/>
            </a:pPr>
            <a:r>
              <a:rPr lang="en-US" sz="30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Retention Match </a:t>
            </a:r>
            <a:r>
              <a:rPr lang="en-US" sz="3000" dirty="0">
                <a:solidFill>
                  <a:srgbClr val="254992"/>
                </a:solidFill>
                <a:latin typeface="Circe Light" panose="020B0402020203020203" pitchFamily="34" charset="77"/>
                <a:ea typeface="Open Sans Light" panose="020B0306030504020204" pitchFamily="34" charset="0"/>
                <a:cs typeface="Open Sans Light" panose="020B0306030504020204" pitchFamily="34" charset="0"/>
              </a:rPr>
              <a:t>-Where are students finishing?</a:t>
            </a:r>
          </a:p>
        </p:txBody>
      </p:sp>
    </p:spTree>
    <p:extLst>
      <p:ext uri="{BB962C8B-B14F-4D97-AF65-F5344CB8AC3E}">
        <p14:creationId xmlns:p14="http://schemas.microsoft.com/office/powerpoint/2010/main" val="2452786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27</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Promising Practice</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4B532948-2B2B-2E61-E54F-3D2CD7C342FC}"/>
              </a:ext>
            </a:extLst>
          </p:cNvPr>
          <p:cNvSpPr txBox="1"/>
          <p:nvPr/>
        </p:nvSpPr>
        <p:spPr>
          <a:xfrm>
            <a:off x="4997280" y="1886017"/>
            <a:ext cx="7080741" cy="3816429"/>
          </a:xfrm>
          <a:prstGeom prst="rect">
            <a:avLst/>
          </a:prstGeom>
          <a:noFill/>
        </p:spPr>
        <p:txBody>
          <a:bodyPr wrap="square" rtlCol="0">
            <a:spAutoFit/>
          </a:bodyPr>
          <a:lstStyle/>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FAFSA Ambassadors</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District-wide FAFSA Completion</a:t>
            </a:r>
          </a:p>
          <a:p>
            <a:pPr marL="342900" indent="-342900">
              <a:spcAft>
                <a:spcPts val="1200"/>
              </a:spcAft>
              <a:buFont typeface="Symbol" panose="05050102010706020507" pitchFamily="18" charset="2"/>
              <a:buChar char=""/>
            </a:pPr>
            <a:r>
              <a:rPr lang="en-US" sz="3200" dirty="0">
                <a:solidFill>
                  <a:srgbClr val="002060"/>
                </a:solidFill>
                <a:effectLst/>
                <a:latin typeface="Circe Light" panose="020B0402020203020203" pitchFamily="34" charset="77"/>
                <a:ea typeface="Open Sans Light" panose="020B0306030504020204" pitchFamily="34" charset="0"/>
                <a:cs typeface="Open Sans Light" panose="020B0306030504020204" pitchFamily="34" charset="0"/>
              </a:rPr>
              <a:t>Partner Involvement</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Social Media</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Event Coupling</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Incentives</a:t>
            </a:r>
            <a:endParaRPr lang="en-US" sz="3200" dirty="0">
              <a:solidFill>
                <a:srgbClr val="002060"/>
              </a:solidFill>
              <a:effectLst/>
              <a:latin typeface="+mj-lt"/>
              <a:ea typeface="Calibri" panose="020F0502020204030204" pitchFamily="34" charset="0"/>
              <a:cs typeface="Times New Roman" panose="02020603050405020304" pitchFamily="18" charset="0"/>
            </a:endParaRPr>
          </a:p>
        </p:txBody>
      </p:sp>
      <p:pic>
        <p:nvPicPr>
          <p:cNvPr id="4" name="Picture 3" descr="A plate of food">
            <a:extLst>
              <a:ext uri="{FF2B5EF4-FFF2-40B4-BE49-F238E27FC236}">
                <a16:creationId xmlns:a16="http://schemas.microsoft.com/office/drawing/2014/main" id="{DB642922-BC60-9696-E338-E9A450641562}"/>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6543" t="27767" r="35513"/>
          <a:stretch/>
        </p:blipFill>
        <p:spPr>
          <a:xfrm>
            <a:off x="2" y="1477107"/>
            <a:ext cx="4780674" cy="4804082"/>
          </a:xfrm>
          <a:prstGeom prst="rect">
            <a:avLst/>
          </a:prstGeom>
        </p:spPr>
      </p:pic>
    </p:spTree>
    <p:extLst>
      <p:ext uri="{BB962C8B-B14F-4D97-AF65-F5344CB8AC3E}">
        <p14:creationId xmlns:p14="http://schemas.microsoft.com/office/powerpoint/2010/main" val="3384168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28</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Promising Practice: Event Coupling &amp; Incentives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Box 13">
            <a:extLst>
              <a:ext uri="{FF2B5EF4-FFF2-40B4-BE49-F238E27FC236}">
                <a16:creationId xmlns:a16="http://schemas.microsoft.com/office/drawing/2014/main" id="{2AA1AE42-7907-3168-BF1C-EDECE5DF23C3}"/>
              </a:ext>
            </a:extLst>
          </p:cNvPr>
          <p:cNvSpPr txBox="1"/>
          <p:nvPr/>
        </p:nvSpPr>
        <p:spPr>
          <a:xfrm>
            <a:off x="268412" y="1892496"/>
            <a:ext cx="5589049" cy="3816429"/>
          </a:xfrm>
          <a:prstGeom prst="rect">
            <a:avLst/>
          </a:prstGeom>
          <a:noFill/>
        </p:spPr>
        <p:txBody>
          <a:bodyPr wrap="square" rtlCol="0">
            <a:spAutoFit/>
          </a:bodyPr>
          <a:lstStyle/>
          <a:p>
            <a:pPr>
              <a:spcAft>
                <a:spcPts val="1200"/>
              </a:spcAft>
            </a:pPr>
            <a:r>
              <a:rPr lang="en-US" sz="3200"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Event Coupling</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College Application Events</a:t>
            </a:r>
          </a:p>
          <a:p>
            <a:pPr marL="342900" indent="-342900">
              <a:spcAft>
                <a:spcPts val="1200"/>
              </a:spcAft>
              <a:buFont typeface="Symbol" panose="05050102010706020507" pitchFamily="18" charset="2"/>
              <a:buChar char=""/>
            </a:pPr>
            <a:r>
              <a:rPr lang="en-US" sz="3200" dirty="0">
                <a:solidFill>
                  <a:srgbClr val="002060"/>
                </a:solidFill>
                <a:effectLst/>
                <a:latin typeface="Circe Light" panose="020B0402020203020203" pitchFamily="34" charset="77"/>
                <a:ea typeface="Open Sans Light" panose="020B0306030504020204" pitchFamily="34" charset="0"/>
                <a:cs typeface="Open Sans Light" panose="020B0306030504020204" pitchFamily="34" charset="0"/>
              </a:rPr>
              <a:t>Senior Pictures</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Ring Ceremony</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Sporting Events</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Report Card/Other Meetings</a:t>
            </a:r>
            <a:endParaRPr lang="en-US" sz="3200" dirty="0">
              <a:solidFill>
                <a:srgbClr val="002060"/>
              </a:solidFill>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2B2B5A5-1C3F-4184-4C10-0328D0FDE263}"/>
              </a:ext>
            </a:extLst>
          </p:cNvPr>
          <p:cNvSpPr txBox="1"/>
          <p:nvPr/>
        </p:nvSpPr>
        <p:spPr>
          <a:xfrm>
            <a:off x="6729016" y="1892495"/>
            <a:ext cx="5333945" cy="3816429"/>
          </a:xfrm>
          <a:prstGeom prst="rect">
            <a:avLst/>
          </a:prstGeom>
          <a:noFill/>
        </p:spPr>
        <p:txBody>
          <a:bodyPr wrap="square" rtlCol="0">
            <a:spAutoFit/>
          </a:bodyPr>
          <a:lstStyle/>
          <a:p>
            <a:pPr>
              <a:spcAft>
                <a:spcPts val="1200"/>
              </a:spcAft>
            </a:pPr>
            <a:r>
              <a:rPr lang="en-US" sz="3200" b="1" dirty="0">
                <a:solidFill>
                  <a:srgbClr val="254992"/>
                </a:solidFill>
                <a:latin typeface="Circe Bold" panose="020B0602020203020203" pitchFamily="34" charset="0"/>
                <a:ea typeface="Open Sans Light" panose="020B0306030504020204" pitchFamily="34" charset="0"/>
                <a:cs typeface="Open Sans Light" panose="020B0306030504020204" pitchFamily="34" charset="0"/>
              </a:rPr>
              <a:t>Incentives</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T-shirts</a:t>
            </a:r>
          </a:p>
          <a:p>
            <a:pPr marL="342900" indent="-342900">
              <a:spcAft>
                <a:spcPts val="1200"/>
              </a:spcAft>
              <a:buFont typeface="Symbol" panose="05050102010706020507" pitchFamily="18" charset="2"/>
              <a:buChar char=""/>
            </a:pPr>
            <a:r>
              <a:rPr lang="en-US" sz="3200" dirty="0">
                <a:solidFill>
                  <a:srgbClr val="002060"/>
                </a:solidFill>
                <a:effectLst/>
                <a:latin typeface="Circe Light" panose="020B0402020203020203" pitchFamily="34" charset="77"/>
                <a:ea typeface="Open Sans Light" panose="020B0306030504020204" pitchFamily="34" charset="0"/>
                <a:cs typeface="Open Sans Light" panose="020B0306030504020204" pitchFamily="34" charset="0"/>
              </a:rPr>
              <a:t>Grad Supply Vouchers</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Grad Fee Reduction</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Grad/Prom Tickets</a:t>
            </a:r>
          </a:p>
          <a:p>
            <a:pPr marL="342900" indent="-342900">
              <a:spcAft>
                <a:spcPts val="1200"/>
              </a:spcAft>
              <a:buFont typeface="Symbol" panose="05050102010706020507" pitchFamily="18" charset="2"/>
              <a:buChar char=""/>
            </a:pPr>
            <a:r>
              <a:rPr lang="en-US" sz="3200" dirty="0">
                <a:solidFill>
                  <a:srgbClr val="002060"/>
                </a:solidFill>
                <a:effectLst/>
                <a:latin typeface="Circe Light" panose="020B0402020203020203" pitchFamily="34" charset="77"/>
                <a:ea typeface="Open Sans Light" panose="020B0306030504020204" pitchFamily="34" charset="0"/>
                <a:cs typeface="Open Sans Light" panose="020B0306030504020204" pitchFamily="34" charset="0"/>
              </a:rPr>
              <a:t>Donated Gift Cards</a:t>
            </a:r>
            <a:endParaRPr lang="en-US" sz="3200" dirty="0">
              <a:solidFill>
                <a:srgbClr val="00206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812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29</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Promising Practice: Events</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122" name="Picture 2" descr="LOSFA hosts Third annual FAFSA tournament for high school seniors |  Louisiana Office of Student Financial Assistance">
            <a:extLst>
              <a:ext uri="{FF2B5EF4-FFF2-40B4-BE49-F238E27FC236}">
                <a16:creationId xmlns:a16="http://schemas.microsoft.com/office/drawing/2014/main" id="{707DEEDC-3A9B-1D6E-D430-7C53EF8D8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74" y="1763783"/>
            <a:ext cx="3174724" cy="4232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
            <a:extLst>
              <a:ext uri="{FF2B5EF4-FFF2-40B4-BE49-F238E27FC236}">
                <a16:creationId xmlns:a16="http://schemas.microsoft.com/office/drawing/2014/main" id="{F50CCE12-A877-185A-3A74-259FBFA1092A}"/>
              </a:ext>
            </a:extLst>
          </p:cNvPr>
          <p:cNvPicPr>
            <a:picLocks noChangeAspect="1"/>
          </p:cNvPicPr>
          <p:nvPr/>
        </p:nvPicPr>
        <p:blipFill>
          <a:blip r:embed="rId5"/>
          <a:stretch>
            <a:fillRect/>
          </a:stretch>
        </p:blipFill>
        <p:spPr>
          <a:xfrm>
            <a:off x="7682948" y="1776730"/>
            <a:ext cx="4237478" cy="4233557"/>
          </a:xfrm>
          <a:prstGeom prst="rect">
            <a:avLst/>
          </a:prstGeom>
        </p:spPr>
      </p:pic>
      <p:pic>
        <p:nvPicPr>
          <p:cNvPr id="12" name="Picture 11">
            <a:extLst>
              <a:ext uri="{FF2B5EF4-FFF2-40B4-BE49-F238E27FC236}">
                <a16:creationId xmlns:a16="http://schemas.microsoft.com/office/drawing/2014/main" id="{ECA092AA-73B1-E38B-A72F-72DA19C240F1}"/>
              </a:ext>
            </a:extLst>
          </p:cNvPr>
          <p:cNvPicPr>
            <a:picLocks noChangeAspect="1"/>
          </p:cNvPicPr>
          <p:nvPr/>
        </p:nvPicPr>
        <p:blipFill rotWithShape="1">
          <a:blip r:embed="rId6"/>
          <a:srcRect l="12051" t="11995" r="67180" b="13930"/>
          <a:stretch/>
        </p:blipFill>
        <p:spPr>
          <a:xfrm>
            <a:off x="3834902" y="1763782"/>
            <a:ext cx="3380906" cy="4232965"/>
          </a:xfrm>
          <a:prstGeom prst="rect">
            <a:avLst/>
          </a:prstGeom>
        </p:spPr>
      </p:pic>
    </p:spTree>
    <p:extLst>
      <p:ext uri="{BB962C8B-B14F-4D97-AF65-F5344CB8AC3E}">
        <p14:creationId xmlns:p14="http://schemas.microsoft.com/office/powerpoint/2010/main" val="305883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Shape 188"/>
        <p:cNvGrpSpPr/>
        <p:nvPr/>
      </p:nvGrpSpPr>
      <p:grpSpPr>
        <a:xfrm>
          <a:off x="0" y="0"/>
          <a:ext cx="0" cy="0"/>
          <a:chOff x="0" y="0"/>
          <a:chExt cx="0" cy="0"/>
        </a:xfrm>
      </p:grpSpPr>
      <p:sp>
        <p:nvSpPr>
          <p:cNvPr id="206" name="Rectangle 205">
            <a:extLst>
              <a:ext uri="{FF2B5EF4-FFF2-40B4-BE49-F238E27FC236}">
                <a16:creationId xmlns:a16="http://schemas.microsoft.com/office/drawing/2014/main" id="{71B62618-0D02-4C29-88C5-1EDF7F32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8" name="Rectangle 207">
            <a:extLst>
              <a:ext uri="{FF2B5EF4-FFF2-40B4-BE49-F238E27FC236}">
                <a16:creationId xmlns:a16="http://schemas.microsoft.com/office/drawing/2014/main" id="{1E2747F4-A0AE-425C-B527-E3E32461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0" name="Rectangle 209">
            <a:extLst>
              <a:ext uri="{FF2B5EF4-FFF2-40B4-BE49-F238E27FC236}">
                <a16:creationId xmlns:a16="http://schemas.microsoft.com/office/drawing/2014/main" id="{9707F29A-1576-479E-B227-0D6498601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2" name="Rectangle 211">
            <a:extLst>
              <a:ext uri="{FF2B5EF4-FFF2-40B4-BE49-F238E27FC236}">
                <a16:creationId xmlns:a16="http://schemas.microsoft.com/office/drawing/2014/main" id="{F17B26C7-6F2F-453C-9C08-71E199E52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4" name="Rectangle 213">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89" name="Google Shape;189;p12"/>
          <p:cNvSpPr txBox="1">
            <a:spLocks noGrp="1"/>
          </p:cNvSpPr>
          <p:nvPr>
            <p:ph type="title"/>
          </p:nvPr>
        </p:nvSpPr>
        <p:spPr>
          <a:xfrm>
            <a:off x="746228" y="1037967"/>
            <a:ext cx="3227058" cy="4709131"/>
          </a:xfrm>
          <a:prstGeom prst="rect">
            <a:avLst/>
          </a:prstGeom>
        </p:spPr>
        <p:txBody>
          <a:bodyPr spcFirstLastPara="1" vert="horz" lIns="91440" tIns="45720" rIns="91440" bIns="45720" rtlCol="0" anchor="ctr" anchorCtr="0">
            <a:normAutofit/>
          </a:bodyPr>
          <a:lstStyle/>
          <a:p>
            <a:r>
              <a:rPr lang="en-US" sz="2600" dirty="0">
                <a:solidFill>
                  <a:schemeClr val="accent1"/>
                </a:solidFill>
              </a:rPr>
              <a:t>implementation for 2024-2025</a:t>
            </a:r>
          </a:p>
        </p:txBody>
      </p:sp>
      <p:sp>
        <p:nvSpPr>
          <p:cNvPr id="216" name="Rectangle 215">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8" name="Rectangle 217">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0" name="Rectangle 219">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2" name="Rectangle 221">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91" name="Text Placeholder 4">
            <a:extLst>
              <a:ext uri="{FF2B5EF4-FFF2-40B4-BE49-F238E27FC236}">
                <a16:creationId xmlns:a16="http://schemas.microsoft.com/office/drawing/2014/main" id="{61371F52-CC00-4368-A17B-B13136A2E5B6}"/>
              </a:ext>
            </a:extLst>
          </p:cNvPr>
          <p:cNvGraphicFramePr/>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794671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30</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Integrating Data</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4B532948-2B2B-2E61-E54F-3D2CD7C342FC}"/>
              </a:ext>
            </a:extLst>
          </p:cNvPr>
          <p:cNvSpPr txBox="1"/>
          <p:nvPr/>
        </p:nvSpPr>
        <p:spPr>
          <a:xfrm>
            <a:off x="5547190" y="2490281"/>
            <a:ext cx="6177616" cy="1877437"/>
          </a:xfrm>
          <a:prstGeom prst="rect">
            <a:avLst/>
          </a:prstGeom>
          <a:noFill/>
        </p:spPr>
        <p:txBody>
          <a:bodyPr wrap="square" rtlCol="0">
            <a:spAutoFit/>
          </a:bodyPr>
          <a:lstStyle/>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FAFSA Completion Project </a:t>
            </a:r>
          </a:p>
          <a:p>
            <a:pPr marL="342900" indent="-342900">
              <a:spcAft>
                <a:spcPts val="1200"/>
              </a:spcAft>
              <a:buFont typeface="Symbol" panose="05050102010706020507" pitchFamily="18" charset="2"/>
              <a:buChar char=""/>
            </a:pPr>
            <a:r>
              <a:rPr lang="en-US" sz="3200" dirty="0">
                <a:solidFill>
                  <a:srgbClr val="002060"/>
                </a:solidFill>
                <a:latin typeface="Circe Light" panose="020B0402020203020203" pitchFamily="34" charset="77"/>
                <a:ea typeface="Open Sans Light" panose="020B0306030504020204" pitchFamily="34" charset="0"/>
                <a:cs typeface="Open Sans Light" panose="020B0306030504020204" pitchFamily="34" charset="0"/>
              </a:rPr>
              <a:t>Compete to Complete</a:t>
            </a:r>
          </a:p>
          <a:p>
            <a:pPr marL="342900" indent="-342900">
              <a:spcAft>
                <a:spcPts val="1200"/>
              </a:spcAft>
              <a:buFont typeface="Symbol" panose="05050102010706020507" pitchFamily="18" charset="2"/>
              <a:buChar char=""/>
            </a:pPr>
            <a:r>
              <a:rPr lang="en-US" sz="3200" dirty="0">
                <a:solidFill>
                  <a:srgbClr val="002060"/>
                </a:solidFill>
                <a:effectLst/>
                <a:latin typeface="Circe Light" panose="020B0402020203020203" pitchFamily="34" charset="77"/>
                <a:ea typeface="Open Sans Light" panose="020B0306030504020204" pitchFamily="34" charset="0"/>
                <a:cs typeface="Open Sans Light" panose="020B0306030504020204" pitchFamily="34" charset="0"/>
              </a:rPr>
              <a:t>Student Transcript System</a:t>
            </a:r>
          </a:p>
        </p:txBody>
      </p:sp>
      <p:pic>
        <p:nvPicPr>
          <p:cNvPr id="7" name="Picture 6" descr="A close up of some food">
            <a:extLst>
              <a:ext uri="{FF2B5EF4-FFF2-40B4-BE49-F238E27FC236}">
                <a16:creationId xmlns:a16="http://schemas.microsoft.com/office/drawing/2014/main" id="{1A5C0201-F9CD-9F3A-DCB4-2F4D0F94EDE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8480" t="2662" b="-2662"/>
          <a:stretch/>
        </p:blipFill>
        <p:spPr>
          <a:xfrm>
            <a:off x="1" y="1477107"/>
            <a:ext cx="5310372" cy="4965506"/>
          </a:xfrm>
          <a:prstGeom prst="rect">
            <a:avLst/>
          </a:prstGeom>
        </p:spPr>
      </p:pic>
    </p:spTree>
    <p:extLst>
      <p:ext uri="{BB962C8B-B14F-4D97-AF65-F5344CB8AC3E}">
        <p14:creationId xmlns:p14="http://schemas.microsoft.com/office/powerpoint/2010/main" val="3117085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1EF902-936D-A5A2-DE70-6EDA2F8714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196EDEDA-9C25-F746-9B0B-E60BF1D2EF37}"/>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31</a:t>
            </a:fld>
            <a:endParaRPr lang="en-US" dirty="0">
              <a:solidFill>
                <a:srgbClr val="254992"/>
              </a:solidFill>
              <a:latin typeface="Circe" panose="020B0502020203020203" pitchFamily="34" charset="77"/>
            </a:endParaRPr>
          </a:p>
        </p:txBody>
      </p:sp>
      <p:sp>
        <p:nvSpPr>
          <p:cNvPr id="9" name="Rectangle 8">
            <a:extLst>
              <a:ext uri="{FF2B5EF4-FFF2-40B4-BE49-F238E27FC236}">
                <a16:creationId xmlns:a16="http://schemas.microsoft.com/office/drawing/2014/main" id="{9F1CDC95-16ED-5B11-19EA-9FD3F096DF90}"/>
              </a:ext>
            </a:extLst>
          </p:cNvPr>
          <p:cNvSpPr/>
          <p:nvPr/>
        </p:nvSpPr>
        <p:spPr>
          <a:xfrm>
            <a:off x="0" y="-1"/>
            <a:ext cx="12192000" cy="1477109"/>
          </a:xfrm>
          <a:prstGeom prst="rect">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A47E4AB-078B-A74E-318F-B1BB93570024}"/>
              </a:ext>
            </a:extLst>
          </p:cNvPr>
          <p:cNvSpPr txBox="1"/>
          <p:nvPr/>
        </p:nvSpPr>
        <p:spPr>
          <a:xfrm>
            <a:off x="467194" y="415387"/>
            <a:ext cx="11257612" cy="646331"/>
          </a:xfrm>
          <a:prstGeom prst="rect">
            <a:avLst/>
          </a:prstGeom>
          <a:noFill/>
        </p:spPr>
        <p:txBody>
          <a:bodyPr wrap="square" rtlCol="0">
            <a:spAutoFit/>
          </a:bodyPr>
          <a:lstStyle/>
          <a:p>
            <a:pPr lvl="0" algn="ctr">
              <a:defRPr/>
            </a:pP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Compete to Complete</a:t>
            </a:r>
            <a:endPar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Picture 2">
            <a:extLst>
              <a:ext uri="{FF2B5EF4-FFF2-40B4-BE49-F238E27FC236}">
                <a16:creationId xmlns:a16="http://schemas.microsoft.com/office/drawing/2014/main" id="{3EE76BB0-3691-C630-34FB-715EC4AFFFE3}"/>
              </a:ext>
            </a:extLst>
          </p:cNvPr>
          <p:cNvPicPr>
            <a:picLocks noChangeAspect="1"/>
          </p:cNvPicPr>
          <p:nvPr/>
        </p:nvPicPr>
        <p:blipFill>
          <a:blip r:embed="rId4"/>
          <a:stretch>
            <a:fillRect/>
          </a:stretch>
        </p:blipFill>
        <p:spPr>
          <a:xfrm>
            <a:off x="244344" y="1905407"/>
            <a:ext cx="3556131" cy="3485186"/>
          </a:xfrm>
          <a:prstGeom prst="rect">
            <a:avLst/>
          </a:prstGeom>
        </p:spPr>
      </p:pic>
      <p:pic>
        <p:nvPicPr>
          <p:cNvPr id="5" name="Picture 4">
            <a:extLst>
              <a:ext uri="{FF2B5EF4-FFF2-40B4-BE49-F238E27FC236}">
                <a16:creationId xmlns:a16="http://schemas.microsoft.com/office/drawing/2014/main" id="{A54A7EF8-1227-6739-474F-E4EC324BABD0}"/>
              </a:ext>
            </a:extLst>
          </p:cNvPr>
          <p:cNvPicPr>
            <a:picLocks noChangeAspect="1"/>
          </p:cNvPicPr>
          <p:nvPr/>
        </p:nvPicPr>
        <p:blipFill rotWithShape="1">
          <a:blip r:embed="rId5"/>
          <a:srcRect l="6218" r="7126"/>
          <a:stretch/>
        </p:blipFill>
        <p:spPr>
          <a:xfrm>
            <a:off x="4229100" y="1882695"/>
            <a:ext cx="3895725" cy="3519642"/>
          </a:xfrm>
          <a:prstGeom prst="rect">
            <a:avLst/>
          </a:prstGeom>
        </p:spPr>
      </p:pic>
      <p:pic>
        <p:nvPicPr>
          <p:cNvPr id="12" name="Picture 11">
            <a:extLst>
              <a:ext uri="{FF2B5EF4-FFF2-40B4-BE49-F238E27FC236}">
                <a16:creationId xmlns:a16="http://schemas.microsoft.com/office/drawing/2014/main" id="{4859ADEA-BF69-3117-A2A1-D3ED301CD6CA}"/>
              </a:ext>
            </a:extLst>
          </p:cNvPr>
          <p:cNvPicPr>
            <a:picLocks noChangeAspect="1"/>
          </p:cNvPicPr>
          <p:nvPr/>
        </p:nvPicPr>
        <p:blipFill rotWithShape="1">
          <a:blip r:embed="rId6"/>
          <a:srcRect r="7436"/>
          <a:stretch/>
        </p:blipFill>
        <p:spPr>
          <a:xfrm>
            <a:off x="8627264" y="1905407"/>
            <a:ext cx="3320392" cy="3507898"/>
          </a:xfrm>
          <a:prstGeom prst="rect">
            <a:avLst/>
          </a:prstGeom>
        </p:spPr>
      </p:pic>
    </p:spTree>
    <p:extLst>
      <p:ext uri="{BB962C8B-B14F-4D97-AF65-F5344CB8AC3E}">
        <p14:creationId xmlns:p14="http://schemas.microsoft.com/office/powerpoint/2010/main" val="1994759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1">
            <a:extLst>
              <a:ext uri="{FF2B5EF4-FFF2-40B4-BE49-F238E27FC236}">
                <a16:creationId xmlns:a16="http://schemas.microsoft.com/office/drawing/2014/main" id="{DFCDD539-80D4-0801-14CF-42A8E0AEBE99}"/>
              </a:ext>
            </a:extLst>
          </p:cNvPr>
          <p:cNvSpPr/>
          <p:nvPr/>
        </p:nvSpPr>
        <p:spPr>
          <a:xfrm>
            <a:off x="8959104" y="1965638"/>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18">
            <a:extLst>
              <a:ext uri="{FF2B5EF4-FFF2-40B4-BE49-F238E27FC236}">
                <a16:creationId xmlns:a16="http://schemas.microsoft.com/office/drawing/2014/main" id="{F6556E96-17D4-CD29-9A18-BB54608E2F8C}"/>
              </a:ext>
            </a:extLst>
          </p:cNvPr>
          <p:cNvSpPr/>
          <p:nvPr/>
        </p:nvSpPr>
        <p:spPr>
          <a:xfrm>
            <a:off x="3674428" y="1965638"/>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26">
            <a:extLst>
              <a:ext uri="{FF2B5EF4-FFF2-40B4-BE49-F238E27FC236}">
                <a16:creationId xmlns:a16="http://schemas.microsoft.com/office/drawing/2014/main" id="{AD162AB4-9505-FCBD-F706-4FC2969F1B12}"/>
              </a:ext>
            </a:extLst>
          </p:cNvPr>
          <p:cNvSpPr/>
          <p:nvPr/>
        </p:nvSpPr>
        <p:spPr>
          <a:xfrm>
            <a:off x="1028700" y="1957811"/>
            <a:ext cx="2091020"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28">
            <a:extLst>
              <a:ext uri="{FF2B5EF4-FFF2-40B4-BE49-F238E27FC236}">
                <a16:creationId xmlns:a16="http://schemas.microsoft.com/office/drawing/2014/main" id="{64B9F166-6D07-BCA8-05A7-4BE7BAC73537}"/>
              </a:ext>
            </a:extLst>
          </p:cNvPr>
          <p:cNvSpPr/>
          <p:nvPr/>
        </p:nvSpPr>
        <p:spPr>
          <a:xfrm>
            <a:off x="6311759" y="1972226"/>
            <a:ext cx="2086746" cy="2827999"/>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2C067114-AA62-511C-24F4-F5165DB1266D}"/>
              </a:ext>
            </a:extLst>
          </p:cNvPr>
          <p:cNvPicPr>
            <a:picLocks noChangeAspect="1"/>
          </p:cNvPicPr>
          <p:nvPr/>
        </p:nvPicPr>
        <p:blipFill>
          <a:blip r:embed="rId3" cstate="email">
            <a:alphaModFix amt="88000"/>
            <a:extLst>
              <a:ext uri="{BEBA8EAE-BF5A-486C-A8C5-ECC9F3942E4B}">
                <a14:imgProps xmlns:a14="http://schemas.microsoft.com/office/drawing/2010/main">
                  <a14:imgLayer r:embed="rId4">
                    <a14:imgEffect>
                      <a14:colorTemperature colorTemp="4099"/>
                    </a14:imgEffect>
                    <a14:imgEffect>
                      <a14:saturation sat="22000"/>
                    </a14:imgEffect>
                  </a14:imgLayer>
                </a14:imgProps>
              </a:ext>
              <a:ext uri="{28A0092B-C50C-407E-A947-70E740481C1C}">
                <a14:useLocalDpi xmlns:a14="http://schemas.microsoft.com/office/drawing/2010/main"/>
              </a:ext>
            </a:extLst>
          </a:blip>
          <a:stretch>
            <a:fillRect/>
          </a:stretch>
        </p:blipFill>
        <p:spPr>
          <a:xfrm>
            <a:off x="0" y="-1"/>
            <a:ext cx="12192000" cy="2272145"/>
          </a:xfrm>
          <a:prstGeom prst="rect">
            <a:avLst/>
          </a:prstGeom>
          <a:noFill/>
        </p:spPr>
      </p:pic>
      <p:sp>
        <p:nvSpPr>
          <p:cNvPr id="41" name="Rectangle 40">
            <a:extLst>
              <a:ext uri="{FF2B5EF4-FFF2-40B4-BE49-F238E27FC236}">
                <a16:creationId xmlns:a16="http://schemas.microsoft.com/office/drawing/2014/main" id="{C229E542-06A1-29A7-642C-10BD35546D90}"/>
              </a:ext>
            </a:extLst>
          </p:cNvPr>
          <p:cNvSpPr/>
          <p:nvPr/>
        </p:nvSpPr>
        <p:spPr>
          <a:xfrm>
            <a:off x="-1" y="2004"/>
            <a:ext cx="12191999" cy="2270140"/>
          </a:xfrm>
          <a:prstGeom prst="rect">
            <a:avLst/>
          </a:prstGeom>
          <a:solidFill>
            <a:srgbClr val="0F4D8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4D8F"/>
              </a:solidFill>
            </a:endParaRPr>
          </a:p>
        </p:txBody>
      </p:sp>
      <p:pic>
        <p:nvPicPr>
          <p:cNvPr id="47" name="Picture 46">
            <a:extLst>
              <a:ext uri="{FF2B5EF4-FFF2-40B4-BE49-F238E27FC236}">
                <a16:creationId xmlns:a16="http://schemas.microsoft.com/office/drawing/2014/main" id="{56B84832-93F7-9753-5326-15865767D5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75248"/>
            <a:ext cx="12192000" cy="682752"/>
          </a:xfrm>
          <a:prstGeom prst="rect">
            <a:avLst/>
          </a:prstGeom>
        </p:spPr>
      </p:pic>
      <p:sp>
        <p:nvSpPr>
          <p:cNvPr id="48" name="TextBox 47">
            <a:extLst>
              <a:ext uri="{FF2B5EF4-FFF2-40B4-BE49-F238E27FC236}">
                <a16:creationId xmlns:a16="http://schemas.microsoft.com/office/drawing/2014/main" id="{897F7C63-F849-DEE1-CF78-2CFBE70BD1A6}"/>
              </a:ext>
            </a:extLst>
          </p:cNvPr>
          <p:cNvSpPr txBox="1"/>
          <p:nvPr/>
        </p:nvSpPr>
        <p:spPr>
          <a:xfrm>
            <a:off x="1105514" y="3690752"/>
            <a:ext cx="1906622" cy="830997"/>
          </a:xfrm>
          <a:prstGeom prst="rect">
            <a:avLst/>
          </a:prstGeom>
          <a:noFill/>
        </p:spPr>
        <p:txBody>
          <a:bodyPr wrap="square" rtlCol="0">
            <a:spAutoFit/>
          </a:bodyPr>
          <a:lstStyle/>
          <a:p>
            <a:pPr algn="ctr"/>
            <a:r>
              <a:rPr lang="en-US" sz="2400" dirty="0">
                <a:solidFill>
                  <a:srgbClr val="0F4D8F"/>
                </a:solidFill>
                <a:latin typeface="Circe Bold" panose="020B0602020203020203" pitchFamily="34" charset="0"/>
              </a:rPr>
              <a:t>Facebook</a:t>
            </a:r>
          </a:p>
          <a:p>
            <a:pPr algn="ctr"/>
            <a:r>
              <a:rPr lang="en-US" sz="2400" dirty="0">
                <a:solidFill>
                  <a:srgbClr val="0F4D8F"/>
                </a:solidFill>
                <a:latin typeface="Circe Light" panose="020B0402020203020203" pitchFamily="34" charset="0"/>
              </a:rPr>
              <a:t>@losfa</a:t>
            </a:r>
          </a:p>
        </p:txBody>
      </p:sp>
      <p:sp>
        <p:nvSpPr>
          <p:cNvPr id="49" name="TextBox 48">
            <a:extLst>
              <a:ext uri="{FF2B5EF4-FFF2-40B4-BE49-F238E27FC236}">
                <a16:creationId xmlns:a16="http://schemas.microsoft.com/office/drawing/2014/main" id="{0CC3070A-9C68-1A17-828C-D850F550D51C}"/>
              </a:ext>
            </a:extLst>
          </p:cNvPr>
          <p:cNvSpPr txBox="1"/>
          <p:nvPr/>
        </p:nvSpPr>
        <p:spPr>
          <a:xfrm>
            <a:off x="9051303" y="3692591"/>
            <a:ext cx="1906622" cy="830997"/>
          </a:xfrm>
          <a:prstGeom prst="rect">
            <a:avLst/>
          </a:prstGeom>
          <a:noFill/>
        </p:spPr>
        <p:txBody>
          <a:bodyPr wrap="square" rtlCol="0">
            <a:spAutoFit/>
          </a:bodyPr>
          <a:lstStyle/>
          <a:p>
            <a:pPr algn="ctr"/>
            <a:r>
              <a:rPr lang="en-US" sz="2400" dirty="0">
                <a:solidFill>
                  <a:srgbClr val="0F4D8F"/>
                </a:solidFill>
                <a:latin typeface="Circe Bold" panose="020B0602020203020203" pitchFamily="34" charset="0"/>
              </a:rPr>
              <a:t>Instagram</a:t>
            </a:r>
          </a:p>
          <a:p>
            <a:pPr algn="ctr"/>
            <a:r>
              <a:rPr lang="en-US" sz="2400" dirty="0">
                <a:solidFill>
                  <a:srgbClr val="0F4D8F"/>
                </a:solidFill>
                <a:latin typeface="Circe Light" panose="020B0402020203020203" pitchFamily="34" charset="0"/>
              </a:rPr>
              <a:t>@losfa001</a:t>
            </a:r>
          </a:p>
        </p:txBody>
      </p:sp>
      <p:sp>
        <p:nvSpPr>
          <p:cNvPr id="50" name="TextBox 49">
            <a:extLst>
              <a:ext uri="{FF2B5EF4-FFF2-40B4-BE49-F238E27FC236}">
                <a16:creationId xmlns:a16="http://schemas.microsoft.com/office/drawing/2014/main" id="{C439F426-52B3-7C4A-AF0A-3DAAC92B69FB}"/>
              </a:ext>
            </a:extLst>
          </p:cNvPr>
          <p:cNvSpPr txBox="1"/>
          <p:nvPr/>
        </p:nvSpPr>
        <p:spPr>
          <a:xfrm>
            <a:off x="3764605" y="3685031"/>
            <a:ext cx="1906622" cy="830997"/>
          </a:xfrm>
          <a:prstGeom prst="rect">
            <a:avLst/>
          </a:prstGeom>
          <a:noFill/>
        </p:spPr>
        <p:txBody>
          <a:bodyPr wrap="square" rtlCol="0">
            <a:spAutoFit/>
          </a:bodyPr>
          <a:lstStyle/>
          <a:p>
            <a:pPr algn="ctr"/>
            <a:r>
              <a:rPr lang="en-US" sz="2400" dirty="0">
                <a:solidFill>
                  <a:srgbClr val="0F4D8F"/>
                </a:solidFill>
                <a:latin typeface="Circe Bold" panose="020B0602020203020203" pitchFamily="34" charset="0"/>
              </a:rPr>
              <a:t>Twitter</a:t>
            </a:r>
          </a:p>
          <a:p>
            <a:pPr algn="ctr"/>
            <a:r>
              <a:rPr lang="en-US" sz="2400" dirty="0">
                <a:solidFill>
                  <a:srgbClr val="0F4D8F"/>
                </a:solidFill>
                <a:latin typeface="Circe Light" panose="020B0402020203020203" pitchFamily="34" charset="0"/>
              </a:rPr>
              <a:t>@losfa</a:t>
            </a:r>
          </a:p>
        </p:txBody>
      </p:sp>
      <p:sp>
        <p:nvSpPr>
          <p:cNvPr id="51" name="TextBox 50">
            <a:extLst>
              <a:ext uri="{FF2B5EF4-FFF2-40B4-BE49-F238E27FC236}">
                <a16:creationId xmlns:a16="http://schemas.microsoft.com/office/drawing/2014/main" id="{ED5D8DBF-F599-EA40-8B2A-3DB36EE4B1DD}"/>
              </a:ext>
            </a:extLst>
          </p:cNvPr>
          <p:cNvSpPr txBox="1"/>
          <p:nvPr/>
        </p:nvSpPr>
        <p:spPr>
          <a:xfrm>
            <a:off x="6374612" y="3691420"/>
            <a:ext cx="1906622" cy="830997"/>
          </a:xfrm>
          <a:prstGeom prst="rect">
            <a:avLst/>
          </a:prstGeom>
          <a:noFill/>
        </p:spPr>
        <p:txBody>
          <a:bodyPr wrap="square" rtlCol="0">
            <a:spAutoFit/>
          </a:bodyPr>
          <a:lstStyle/>
          <a:p>
            <a:pPr algn="ctr"/>
            <a:r>
              <a:rPr lang="en-US" sz="2400" dirty="0">
                <a:solidFill>
                  <a:srgbClr val="0F4D8F"/>
                </a:solidFill>
                <a:latin typeface="Circe Bold" panose="020B0602020203020203" pitchFamily="34" charset="0"/>
              </a:rPr>
              <a:t>YouTube</a:t>
            </a:r>
          </a:p>
          <a:p>
            <a:pPr algn="ctr"/>
            <a:r>
              <a:rPr lang="en-US" sz="2400" dirty="0">
                <a:solidFill>
                  <a:srgbClr val="0F4D8F"/>
                </a:solidFill>
                <a:latin typeface="Circe Light" panose="020B0402020203020203" pitchFamily="34" charset="0"/>
              </a:rPr>
              <a:t>@losfa1000</a:t>
            </a:r>
          </a:p>
        </p:txBody>
      </p:sp>
      <p:sp>
        <p:nvSpPr>
          <p:cNvPr id="52" name="Rectangle 51">
            <a:extLst>
              <a:ext uri="{FF2B5EF4-FFF2-40B4-BE49-F238E27FC236}">
                <a16:creationId xmlns:a16="http://schemas.microsoft.com/office/drawing/2014/main" id="{7AA6A1D9-3D10-7A5E-2383-11837378EE00}"/>
              </a:ext>
            </a:extLst>
          </p:cNvPr>
          <p:cNvSpPr/>
          <p:nvPr/>
        </p:nvSpPr>
        <p:spPr>
          <a:xfrm>
            <a:off x="909639" y="5263778"/>
            <a:ext cx="10372723" cy="646331"/>
          </a:xfrm>
          <a:prstGeom prst="rect">
            <a:avLst/>
          </a:prstGeom>
        </p:spPr>
        <p:txBody>
          <a:bodyPr wrap="square">
            <a:spAutoFit/>
          </a:bodyPr>
          <a:lstStyle/>
          <a:p>
            <a:pPr algn="ctr"/>
            <a:r>
              <a:rPr lang="en-US" dirty="0">
                <a:solidFill>
                  <a:srgbClr val="0F4D8F"/>
                </a:solidFill>
                <a:latin typeface="Circe Light" panose="020B0402020203020203" pitchFamily="34" charset="77"/>
              </a:rPr>
              <a:t>LOSFA also uses </a:t>
            </a:r>
            <a:r>
              <a:rPr lang="en-US" dirty="0">
                <a:solidFill>
                  <a:srgbClr val="0F4D8F"/>
                </a:solidFill>
                <a:latin typeface="Circe Bold" panose="020B0602020203020203" pitchFamily="34" charset="0"/>
              </a:rPr>
              <a:t>Signal Vine Text Messaging</a:t>
            </a:r>
            <a:r>
              <a:rPr lang="en-US" b="1" dirty="0">
                <a:solidFill>
                  <a:srgbClr val="0F4D8F"/>
                </a:solidFill>
                <a:latin typeface="Circe" panose="020B0502020203020203" pitchFamily="34" charset="77"/>
              </a:rPr>
              <a:t> </a:t>
            </a:r>
            <a:r>
              <a:rPr lang="en-US" dirty="0">
                <a:solidFill>
                  <a:srgbClr val="0F4D8F"/>
                </a:solidFill>
                <a:latin typeface="Circe Light" panose="020B0402020203020203" pitchFamily="34" charset="77"/>
              </a:rPr>
              <a:t>to connect with students and families. To receive important information and updates from LOSFA, sign up for Signal Vine by texting </a:t>
            </a:r>
            <a:r>
              <a:rPr lang="en-US" b="1" dirty="0">
                <a:solidFill>
                  <a:srgbClr val="0F4D8F"/>
                </a:solidFill>
                <a:latin typeface="Circe Light" panose="020B0402020203020203" pitchFamily="34" charset="77"/>
              </a:rPr>
              <a:t>“LOSFA” </a:t>
            </a:r>
            <a:r>
              <a:rPr lang="en-US" dirty="0">
                <a:solidFill>
                  <a:srgbClr val="0F4D8F"/>
                </a:solidFill>
                <a:latin typeface="Circe Light" panose="020B0402020203020203" pitchFamily="34" charset="77"/>
              </a:rPr>
              <a:t>to </a:t>
            </a:r>
            <a:r>
              <a:rPr lang="en-US" b="1" dirty="0">
                <a:solidFill>
                  <a:srgbClr val="0F4D8F"/>
                </a:solidFill>
                <a:latin typeface="Circe Light" panose="020B0402020203020203" pitchFamily="34" charset="77"/>
              </a:rPr>
              <a:t>50065.</a:t>
            </a:r>
            <a:endParaRPr lang="en-US" b="1" dirty="0">
              <a:solidFill>
                <a:srgbClr val="0F4D8F"/>
              </a:solidFill>
            </a:endParaRPr>
          </a:p>
        </p:txBody>
      </p:sp>
      <p:sp>
        <p:nvSpPr>
          <p:cNvPr id="53" name="Oval 52">
            <a:extLst>
              <a:ext uri="{FF2B5EF4-FFF2-40B4-BE49-F238E27FC236}">
                <a16:creationId xmlns:a16="http://schemas.microsoft.com/office/drawing/2014/main" id="{F2A6A766-4EEF-39EA-8056-1508B2412A7F}"/>
              </a:ext>
            </a:extLst>
          </p:cNvPr>
          <p:cNvSpPr/>
          <p:nvPr/>
        </p:nvSpPr>
        <p:spPr>
          <a:xfrm>
            <a:off x="1183578" y="169641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103632F8-EC0C-0715-1A99-F25C0943A84A}"/>
              </a:ext>
            </a:extLst>
          </p:cNvPr>
          <p:cNvSpPr/>
          <p:nvPr/>
        </p:nvSpPr>
        <p:spPr>
          <a:xfrm>
            <a:off x="3822018" y="169641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DC84C82A-6E1A-1968-21FA-ADEC60A388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6814" y="1869653"/>
            <a:ext cx="1430597" cy="1430597"/>
          </a:xfrm>
          <a:prstGeom prst="rect">
            <a:avLst/>
          </a:prstGeom>
        </p:spPr>
      </p:pic>
      <p:pic>
        <p:nvPicPr>
          <p:cNvPr id="56" name="Picture 55">
            <a:extLst>
              <a:ext uri="{FF2B5EF4-FFF2-40B4-BE49-F238E27FC236}">
                <a16:creationId xmlns:a16="http://schemas.microsoft.com/office/drawing/2014/main" id="{186C5D4B-BD10-471C-243F-3B7C7321AD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73778" y="1848177"/>
            <a:ext cx="1473549" cy="1473549"/>
          </a:xfrm>
          <a:prstGeom prst="rect">
            <a:avLst/>
          </a:prstGeom>
        </p:spPr>
      </p:pic>
      <p:sp>
        <p:nvSpPr>
          <p:cNvPr id="57" name="Oval 56">
            <a:extLst>
              <a:ext uri="{FF2B5EF4-FFF2-40B4-BE49-F238E27FC236}">
                <a16:creationId xmlns:a16="http://schemas.microsoft.com/office/drawing/2014/main" id="{FC08075E-F653-0E82-5550-DB0E45BE18D7}"/>
              </a:ext>
            </a:extLst>
          </p:cNvPr>
          <p:cNvSpPr/>
          <p:nvPr/>
        </p:nvSpPr>
        <p:spPr>
          <a:xfrm>
            <a:off x="6460452" y="1691651"/>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C7550CC2-990C-216F-AC67-F507B087EBB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43888" y="2153866"/>
            <a:ext cx="1210197" cy="852639"/>
          </a:xfrm>
          <a:prstGeom prst="rect">
            <a:avLst/>
          </a:prstGeom>
        </p:spPr>
      </p:pic>
      <p:sp>
        <p:nvSpPr>
          <p:cNvPr id="59" name="Oval 58">
            <a:extLst>
              <a:ext uri="{FF2B5EF4-FFF2-40B4-BE49-F238E27FC236}">
                <a16:creationId xmlns:a16="http://schemas.microsoft.com/office/drawing/2014/main" id="{3AB5F10A-DC7E-DDD9-2638-9E02C2FAAA95}"/>
              </a:ext>
            </a:extLst>
          </p:cNvPr>
          <p:cNvSpPr/>
          <p:nvPr/>
        </p:nvSpPr>
        <p:spPr>
          <a:xfrm>
            <a:off x="9120089" y="1606747"/>
            <a:ext cx="1777068" cy="17770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59">
            <a:extLst>
              <a:ext uri="{FF2B5EF4-FFF2-40B4-BE49-F238E27FC236}">
                <a16:creationId xmlns:a16="http://schemas.microsoft.com/office/drawing/2014/main" id="{EAC3216D-E9C1-51FE-E0FC-924CF3F95D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08903" y="1895561"/>
            <a:ext cx="1199440" cy="1199440"/>
          </a:xfrm>
          <a:prstGeom prst="rect">
            <a:avLst/>
          </a:prstGeom>
        </p:spPr>
      </p:pic>
      <p:sp>
        <p:nvSpPr>
          <p:cNvPr id="61" name="TextBox 60">
            <a:extLst>
              <a:ext uri="{FF2B5EF4-FFF2-40B4-BE49-F238E27FC236}">
                <a16:creationId xmlns:a16="http://schemas.microsoft.com/office/drawing/2014/main" id="{8CAB7C10-D4D1-E9BB-3CDF-4DC3A0DD5804}"/>
              </a:ext>
            </a:extLst>
          </p:cNvPr>
          <p:cNvSpPr txBox="1"/>
          <p:nvPr/>
        </p:nvSpPr>
        <p:spPr>
          <a:xfrm>
            <a:off x="467194" y="558349"/>
            <a:ext cx="11257612" cy="646331"/>
          </a:xfrm>
          <a:prstGeom prst="rect">
            <a:avLst/>
          </a:prstGeom>
          <a:noFill/>
        </p:spPr>
        <p:txBody>
          <a:bodyPr wrap="square" rtlCol="0">
            <a:spAutoFit/>
          </a:bodyPr>
          <a:lstStyle/>
          <a:p>
            <a:pPr lvl="0" algn="ctr">
              <a:defRPr/>
            </a:pPr>
            <a:r>
              <a:rPr lang="en-US" sz="3600" dirty="0">
                <a:solidFill>
                  <a:schemeClr val="bg1"/>
                </a:solidFill>
                <a:latin typeface="Circe Light" panose="020B0402020203020203" pitchFamily="34" charset="77"/>
                <a:ea typeface="Open Sans Light" panose="020B0306030504020204" pitchFamily="34" charset="0"/>
                <a:cs typeface="Open Sans Light" panose="020B0306030504020204" pitchFamily="34" charset="0"/>
              </a:rPr>
              <a:t>CONNECT WITH</a:t>
            </a: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 </a:t>
            </a:r>
            <a:r>
              <a:rPr lang="en-US" sz="3600" b="1"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LOSFA</a:t>
            </a:r>
            <a:endParaRPr lang="en-US" sz="3600" dirty="0">
              <a:solidFill>
                <a:srgbClr val="FFCE2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Rectangle 61">
            <a:extLst>
              <a:ext uri="{FF2B5EF4-FFF2-40B4-BE49-F238E27FC236}">
                <a16:creationId xmlns:a16="http://schemas.microsoft.com/office/drawing/2014/main" id="{B150764E-46A1-2665-7202-1BF7E6F9C69D}"/>
              </a:ext>
            </a:extLst>
          </p:cNvPr>
          <p:cNvSpPr/>
          <p:nvPr/>
        </p:nvSpPr>
        <p:spPr>
          <a:xfrm>
            <a:off x="3314701" y="336375"/>
            <a:ext cx="5572124" cy="10093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Slide Number Placeholder 1">
            <a:extLst>
              <a:ext uri="{FF2B5EF4-FFF2-40B4-BE49-F238E27FC236}">
                <a16:creationId xmlns:a16="http://schemas.microsoft.com/office/drawing/2014/main" id="{853587BD-E013-4E8E-1770-B62F7023D8CD}"/>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32</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2337468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6">
            <a:extLst>
              <a:ext uri="{FF2B5EF4-FFF2-40B4-BE49-F238E27FC236}">
                <a16:creationId xmlns:a16="http://schemas.microsoft.com/office/drawing/2014/main" id="{829A0E1F-78D7-9645-9514-F3693621C5F3}"/>
              </a:ext>
            </a:extLst>
          </p:cNvPr>
          <p:cNvSpPr/>
          <p:nvPr/>
        </p:nvSpPr>
        <p:spPr>
          <a:xfrm>
            <a:off x="7255673" y="1779414"/>
            <a:ext cx="4573256" cy="2295693"/>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56D4290-E80F-1940-A30B-10BAF8687EA0}"/>
              </a:ext>
            </a:extLst>
          </p:cNvPr>
          <p:cNvPicPr>
            <a:picLocks noChangeAspect="1"/>
          </p:cNvPicPr>
          <p:nvPr/>
        </p:nvPicPr>
        <p:blipFill rotWithShape="1">
          <a:blip r:embed="rId3" cstate="email">
            <a:alphaModFix amt="88000"/>
            <a:extLst>
              <a:ext uri="{BEBA8EAE-BF5A-486C-A8C5-ECC9F3942E4B}">
                <a14:imgProps xmlns:a14="http://schemas.microsoft.com/office/drawing/2010/main">
                  <a14:imgLayer r:embed="rId4">
                    <a14:imgEffect>
                      <a14:colorTemperature colorTemp="4099"/>
                    </a14:imgEffect>
                    <a14:imgEffect>
                      <a14:saturation sat="22000"/>
                    </a14:imgEffect>
                  </a14:imgLayer>
                </a14:imgProps>
              </a:ext>
              <a:ext uri="{28A0092B-C50C-407E-A947-70E740481C1C}">
                <a14:useLocalDpi xmlns:a14="http://schemas.microsoft.com/office/drawing/2010/main"/>
              </a:ext>
            </a:extLst>
          </a:blip>
          <a:srcRect/>
          <a:stretch/>
        </p:blipFill>
        <p:spPr>
          <a:xfrm>
            <a:off x="0" y="0"/>
            <a:ext cx="12192000" cy="1321240"/>
          </a:xfrm>
          <a:prstGeom prst="rect">
            <a:avLst/>
          </a:prstGeom>
          <a:noFill/>
        </p:spPr>
      </p:pic>
      <p:sp>
        <p:nvSpPr>
          <p:cNvPr id="14" name="Rectangle 13">
            <a:extLst>
              <a:ext uri="{FF2B5EF4-FFF2-40B4-BE49-F238E27FC236}">
                <a16:creationId xmlns:a16="http://schemas.microsoft.com/office/drawing/2014/main" id="{C79997CC-5D2D-D14B-B59F-2A598528575C}"/>
              </a:ext>
            </a:extLst>
          </p:cNvPr>
          <p:cNvSpPr/>
          <p:nvPr/>
        </p:nvSpPr>
        <p:spPr>
          <a:xfrm>
            <a:off x="0" y="-17738"/>
            <a:ext cx="12192000" cy="1340861"/>
          </a:xfrm>
          <a:prstGeom prst="rect">
            <a:avLst/>
          </a:prstGeom>
          <a:solidFill>
            <a:srgbClr val="0F4D8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F4D8F"/>
              </a:solidFill>
            </a:endParaRPr>
          </a:p>
        </p:txBody>
      </p:sp>
      <p:sp>
        <p:nvSpPr>
          <p:cNvPr id="12" name="Rounded Rectangle 26">
            <a:extLst>
              <a:ext uri="{FF2B5EF4-FFF2-40B4-BE49-F238E27FC236}">
                <a16:creationId xmlns:a16="http://schemas.microsoft.com/office/drawing/2014/main" id="{632C9711-DCFC-4A45-83B7-8DCF7586E440}"/>
              </a:ext>
            </a:extLst>
          </p:cNvPr>
          <p:cNvSpPr/>
          <p:nvPr/>
        </p:nvSpPr>
        <p:spPr>
          <a:xfrm>
            <a:off x="314325" y="1477109"/>
            <a:ext cx="6646138" cy="4537930"/>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3" name="Rectangle 3"/>
          <p:cNvSpPr>
            <a:spLocks noGrp="1" noChangeArrowheads="1"/>
          </p:cNvSpPr>
          <p:nvPr>
            <p:ph idx="1"/>
          </p:nvPr>
        </p:nvSpPr>
        <p:spPr>
          <a:xfrm>
            <a:off x="550563" y="4742345"/>
            <a:ext cx="6709875" cy="1200329"/>
          </a:xfrm>
        </p:spPr>
        <p:txBody>
          <a:bodyPr>
            <a:noAutofit/>
          </a:bodyPr>
          <a:lstStyle/>
          <a:p>
            <a:pPr>
              <a:lnSpc>
                <a:spcPct val="100000"/>
              </a:lnSpc>
              <a:spcBef>
                <a:spcPts val="600"/>
              </a:spcBef>
            </a:pPr>
            <a:r>
              <a:rPr lang="en-US" sz="1800" dirty="0">
                <a:solidFill>
                  <a:srgbClr val="254992"/>
                </a:solidFill>
                <a:latin typeface="Circe" panose="020B0502020203020203" pitchFamily="34" charset="77"/>
                <a:cs typeface="Arial" charset="0"/>
              </a:rPr>
              <a:t>LEX is LOSFA’s virtual response assistant</a:t>
            </a:r>
          </a:p>
          <a:p>
            <a:pPr>
              <a:lnSpc>
                <a:spcPct val="100000"/>
              </a:lnSpc>
              <a:spcBef>
                <a:spcPts val="600"/>
              </a:spcBef>
            </a:pPr>
            <a:r>
              <a:rPr lang="en-US" sz="1800" dirty="0">
                <a:solidFill>
                  <a:srgbClr val="254992"/>
                </a:solidFill>
                <a:latin typeface="Circe" panose="020B0502020203020203" pitchFamily="34" charset="77"/>
                <a:cs typeface="Arial" charset="0"/>
              </a:rPr>
              <a:t>LEX is available on LOSFA’s Website at </a:t>
            </a:r>
            <a:r>
              <a:rPr lang="en-US" sz="1800" b="1" dirty="0">
                <a:solidFill>
                  <a:srgbClr val="254992"/>
                </a:solidFill>
                <a:latin typeface="Circe" panose="020B0502020203020203" pitchFamily="34" charset="77"/>
                <a:cs typeface="Arial" charset="0"/>
              </a:rPr>
              <a:t>www.mylosfa.la.gov</a:t>
            </a:r>
          </a:p>
          <a:p>
            <a:pPr>
              <a:lnSpc>
                <a:spcPct val="100000"/>
              </a:lnSpc>
              <a:spcBef>
                <a:spcPts val="600"/>
              </a:spcBef>
            </a:pPr>
            <a:r>
              <a:rPr lang="en-US" sz="1800" dirty="0">
                <a:solidFill>
                  <a:srgbClr val="254992"/>
                </a:solidFill>
                <a:latin typeface="Circe" panose="020B0502020203020203" pitchFamily="34" charset="77"/>
                <a:cs typeface="Arial" charset="0"/>
              </a:rPr>
              <a:t>Available </a:t>
            </a:r>
            <a:r>
              <a:rPr lang="en-US" sz="1800" b="1" dirty="0">
                <a:solidFill>
                  <a:srgbClr val="254992"/>
                </a:solidFill>
                <a:latin typeface="Circe" panose="020B0502020203020203" pitchFamily="34" charset="77"/>
                <a:cs typeface="Arial" charset="0"/>
              </a:rPr>
              <a:t>24/7</a:t>
            </a:r>
            <a:r>
              <a:rPr lang="en-US" sz="1800" dirty="0">
                <a:solidFill>
                  <a:srgbClr val="254992"/>
                </a:solidFill>
                <a:latin typeface="Circe" panose="020B0502020203020203" pitchFamily="34" charset="77"/>
                <a:cs typeface="Arial" charset="0"/>
              </a:rPr>
              <a:t> to answer questions about TOPS</a:t>
            </a:r>
          </a:p>
        </p:txBody>
      </p:sp>
      <p:pic>
        <p:nvPicPr>
          <p:cNvPr id="8" name="Picture 2">
            <a:extLst>
              <a:ext uri="{FF2B5EF4-FFF2-40B4-BE49-F238E27FC236}">
                <a16:creationId xmlns:a16="http://schemas.microsoft.com/office/drawing/2014/main" id="{3146C6E7-907D-D14E-BEAA-DD0ABD96A0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6169025"/>
            <a:ext cx="12192000" cy="688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B6E563-1A06-9648-A683-4AE674665EE5}"/>
              </a:ext>
            </a:extLst>
          </p:cNvPr>
          <p:cNvSpPr txBox="1"/>
          <p:nvPr/>
        </p:nvSpPr>
        <p:spPr>
          <a:xfrm>
            <a:off x="467194" y="372605"/>
            <a:ext cx="11257612" cy="646331"/>
          </a:xfrm>
          <a:prstGeom prst="rect">
            <a:avLst/>
          </a:prstGeom>
          <a:noFill/>
        </p:spPr>
        <p:txBody>
          <a:bodyPr wrap="square" rtlCol="0">
            <a:spAutoFit/>
          </a:bodyPr>
          <a:lstStyle/>
          <a:p>
            <a:pPr lvl="0" algn="ctr">
              <a:defRPr/>
            </a:pPr>
            <a:r>
              <a:rPr lang="en-US" sz="3600" dirty="0">
                <a:solidFill>
                  <a:schemeClr val="bg1"/>
                </a:solidFill>
                <a:latin typeface="Circe Light" panose="020B0402020203020203" pitchFamily="34" charset="77"/>
                <a:ea typeface="Open Sans Light" panose="020B0306030504020204" pitchFamily="34" charset="0"/>
                <a:cs typeface="Open Sans Light" panose="020B0306030504020204" pitchFamily="34" charset="0"/>
              </a:rPr>
              <a:t>CONTACT</a:t>
            </a:r>
            <a:r>
              <a:rPr lang="en-US" sz="3600" dirty="0">
                <a:solidFill>
                  <a:srgbClr val="2F5591"/>
                </a:solidFill>
                <a:latin typeface="Circe Light" panose="020B0402020203020203" pitchFamily="34" charset="77"/>
                <a:ea typeface="Open Sans Light" panose="020B0306030504020204" pitchFamily="34" charset="0"/>
                <a:cs typeface="Open Sans Light" panose="020B0306030504020204" pitchFamily="34" charset="0"/>
              </a:rPr>
              <a:t> </a:t>
            </a:r>
            <a:r>
              <a:rPr lang="en-US" sz="3600" b="1" dirty="0">
                <a:solidFill>
                  <a:srgbClr val="FFCE2C"/>
                </a:solidFill>
                <a:latin typeface="Circe Bold" panose="020B0602020203020203" pitchFamily="34" charset="0"/>
                <a:ea typeface="Open Sans Extrabold" panose="020B0306030504020204" pitchFamily="34" charset="0"/>
                <a:cs typeface="Open Sans Extrabold" panose="020B0306030504020204" pitchFamily="34" charset="0"/>
              </a:rPr>
              <a:t>LOSFA</a:t>
            </a:r>
            <a:endParaRPr lang="en-US" sz="3600" dirty="0">
              <a:solidFill>
                <a:srgbClr val="FFCE2C"/>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Picture 2" descr="Logo&#10;&#10;Description automatically generated">
            <a:extLst>
              <a:ext uri="{FF2B5EF4-FFF2-40B4-BE49-F238E27FC236}">
                <a16:creationId xmlns:a16="http://schemas.microsoft.com/office/drawing/2014/main" id="{EC33291F-B067-462A-A78D-0631E18145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3353"/>
          <a:stretch/>
        </p:blipFill>
        <p:spPr>
          <a:xfrm>
            <a:off x="3414650" y="1456810"/>
            <a:ext cx="3545813" cy="3394930"/>
          </a:xfrm>
          <a:prstGeom prst="ellipse">
            <a:avLst/>
          </a:prstGeom>
        </p:spPr>
      </p:pic>
      <p:sp>
        <p:nvSpPr>
          <p:cNvPr id="11" name="Rectangle 10">
            <a:extLst>
              <a:ext uri="{FF2B5EF4-FFF2-40B4-BE49-F238E27FC236}">
                <a16:creationId xmlns:a16="http://schemas.microsoft.com/office/drawing/2014/main" id="{614530AE-9083-3045-A913-9A37C1F7D155}"/>
              </a:ext>
            </a:extLst>
          </p:cNvPr>
          <p:cNvSpPr/>
          <p:nvPr/>
        </p:nvSpPr>
        <p:spPr>
          <a:xfrm>
            <a:off x="1248262" y="2300694"/>
            <a:ext cx="1494938" cy="156699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5F2349A-F814-4F42-BBDA-E9FC918AC6B4}"/>
              </a:ext>
            </a:extLst>
          </p:cNvPr>
          <p:cNvSpPr txBox="1"/>
          <p:nvPr/>
        </p:nvSpPr>
        <p:spPr>
          <a:xfrm>
            <a:off x="1371600" y="2421142"/>
            <a:ext cx="1743075" cy="1446550"/>
          </a:xfrm>
          <a:prstGeom prst="rect">
            <a:avLst/>
          </a:prstGeom>
          <a:noFill/>
        </p:spPr>
        <p:txBody>
          <a:bodyPr wrap="square" rtlCol="0">
            <a:spAutoFit/>
          </a:bodyPr>
          <a:lstStyle/>
          <a:p>
            <a:r>
              <a:rPr lang="en-US" sz="4400" dirty="0">
                <a:solidFill>
                  <a:srgbClr val="254992"/>
                </a:solidFill>
                <a:latin typeface="Circe Light" panose="020B0402020203020203" pitchFamily="34" charset="77"/>
              </a:rPr>
              <a:t>ASK </a:t>
            </a:r>
          </a:p>
          <a:p>
            <a:r>
              <a:rPr lang="en-US" sz="4400" b="1" dirty="0">
                <a:solidFill>
                  <a:srgbClr val="FFCE2C"/>
                </a:solidFill>
                <a:latin typeface="Circe" panose="020B0502020203020203" pitchFamily="34" charset="77"/>
              </a:rPr>
              <a:t>LEX</a:t>
            </a:r>
          </a:p>
        </p:txBody>
      </p:sp>
      <p:sp>
        <p:nvSpPr>
          <p:cNvPr id="13" name="Rectangle 12">
            <a:extLst>
              <a:ext uri="{FF2B5EF4-FFF2-40B4-BE49-F238E27FC236}">
                <a16:creationId xmlns:a16="http://schemas.microsoft.com/office/drawing/2014/main" id="{0AB063F0-C22B-904D-8DDD-7FCC1789A7D7}"/>
              </a:ext>
            </a:extLst>
          </p:cNvPr>
          <p:cNvSpPr/>
          <p:nvPr/>
        </p:nvSpPr>
        <p:spPr>
          <a:xfrm>
            <a:off x="3948238" y="150631"/>
            <a:ext cx="4295525" cy="100931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A1B2E1-C6B0-1049-9690-F3240C75CF5B}"/>
              </a:ext>
            </a:extLst>
          </p:cNvPr>
          <p:cNvSpPr/>
          <p:nvPr/>
        </p:nvSpPr>
        <p:spPr>
          <a:xfrm>
            <a:off x="8880476" y="2466459"/>
            <a:ext cx="2466974" cy="1292662"/>
          </a:xfrm>
          <a:prstGeom prst="rect">
            <a:avLst/>
          </a:prstGeom>
        </p:spPr>
        <p:txBody>
          <a:bodyPr wrap="square">
            <a:spAutoFit/>
          </a:bodyPr>
          <a:lstStyle/>
          <a:p>
            <a:r>
              <a:rPr lang="en-US" dirty="0">
                <a:solidFill>
                  <a:srgbClr val="254992"/>
                </a:solidFill>
                <a:latin typeface="Circe" panose="020B0502020203020203" pitchFamily="34" charset="77"/>
                <a:cs typeface="Arial" charset="0"/>
              </a:rPr>
              <a:t>www.mylosfa.la.gov </a:t>
            </a:r>
          </a:p>
          <a:p>
            <a:endParaRPr lang="en-US" sz="2400" dirty="0">
              <a:solidFill>
                <a:srgbClr val="254992"/>
              </a:solidFill>
              <a:latin typeface="Circe" panose="020B0502020203020203" pitchFamily="34" charset="77"/>
              <a:cs typeface="Arial" charset="0"/>
              <a:hlinkClick r:id="" action="ppaction://noaction">
                <a:extLst>
                  <a:ext uri="{A12FA001-AC4F-418D-AE19-62706E023703}">
                    <ahyp:hlinkClr xmlns:ahyp="http://schemas.microsoft.com/office/drawing/2018/hyperlinkcolor" val="tx"/>
                  </a:ext>
                </a:extLst>
              </a:hlinkClick>
            </a:endParaRPr>
          </a:p>
          <a:p>
            <a:r>
              <a:rPr lang="en-US" dirty="0">
                <a:solidFill>
                  <a:srgbClr val="254992"/>
                </a:solidFill>
                <a:latin typeface="Circe" panose="020B0502020203020203" pitchFamily="34" charset="77"/>
                <a:cs typeface="Arial" charset="0"/>
              </a:rPr>
              <a:t>custserv@la.gov</a:t>
            </a:r>
            <a:endParaRPr lang="en-US" dirty="0">
              <a:solidFill>
                <a:srgbClr val="254992"/>
              </a:solidFill>
              <a:latin typeface="Circe" panose="020B0502020203020203" pitchFamily="34" charset="77"/>
              <a:cs typeface="Arial" charset="0"/>
              <a:hlinkClick r:id="rId7">
                <a:extLst>
                  <a:ext uri="{A12FA001-AC4F-418D-AE19-62706E023703}">
                    <ahyp:hlinkClr xmlns:ahyp="http://schemas.microsoft.com/office/drawing/2018/hyperlinkcolor" val="tx"/>
                  </a:ext>
                </a:extLst>
              </a:hlinkClick>
            </a:endParaRPr>
          </a:p>
          <a:p>
            <a:r>
              <a:rPr lang="en-US" dirty="0">
                <a:solidFill>
                  <a:srgbClr val="254992"/>
                </a:solidFill>
                <a:latin typeface="Circe" panose="020B0502020203020203" pitchFamily="34" charset="77"/>
                <a:cs typeface="Arial" charset="0"/>
              </a:rPr>
              <a:t>GeauxFAFSA@la.gov</a:t>
            </a:r>
          </a:p>
        </p:txBody>
      </p:sp>
      <p:sp>
        <p:nvSpPr>
          <p:cNvPr id="18" name="Rounded Rectangle 26">
            <a:extLst>
              <a:ext uri="{FF2B5EF4-FFF2-40B4-BE49-F238E27FC236}">
                <a16:creationId xmlns:a16="http://schemas.microsoft.com/office/drawing/2014/main" id="{1A9C350B-AA6A-C746-BE55-9ABB812887C1}"/>
              </a:ext>
            </a:extLst>
          </p:cNvPr>
          <p:cNvSpPr/>
          <p:nvPr/>
        </p:nvSpPr>
        <p:spPr>
          <a:xfrm>
            <a:off x="7260438" y="4740462"/>
            <a:ext cx="4573256" cy="1282520"/>
          </a:xfrm>
          <a:prstGeom prst="roundRect">
            <a:avLst/>
          </a:prstGeom>
          <a:solidFill>
            <a:srgbClr val="25499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AC58E00-7130-C64B-8A3F-BEAE0CF989B8}"/>
              </a:ext>
            </a:extLst>
          </p:cNvPr>
          <p:cNvSpPr txBox="1"/>
          <p:nvPr/>
        </p:nvSpPr>
        <p:spPr>
          <a:xfrm>
            <a:off x="7718266" y="4926540"/>
            <a:ext cx="3657600" cy="1200329"/>
          </a:xfrm>
          <a:prstGeom prst="rect">
            <a:avLst/>
          </a:prstGeom>
          <a:noFill/>
        </p:spPr>
        <p:txBody>
          <a:bodyPr wrap="square" rtlCol="0">
            <a:spAutoFit/>
          </a:bodyPr>
          <a:lstStyle/>
          <a:p>
            <a:pPr algn="ctr"/>
            <a:endParaRPr lang="en-US" dirty="0">
              <a:solidFill>
                <a:srgbClr val="254992"/>
              </a:solidFill>
              <a:latin typeface="Circe" panose="020B0502020203020203" pitchFamily="34" charset="77"/>
              <a:cs typeface="Arial" charset="0"/>
            </a:endParaRPr>
          </a:p>
          <a:p>
            <a:pPr algn="ctr"/>
            <a:r>
              <a:rPr lang="en-US" dirty="0">
                <a:solidFill>
                  <a:srgbClr val="254992"/>
                </a:solidFill>
                <a:latin typeface="Circe" panose="020B0502020203020203" pitchFamily="34" charset="77"/>
                <a:cs typeface="Arial" charset="0"/>
              </a:rPr>
              <a:t>9:00 a.m. – 3:00 p.m. </a:t>
            </a:r>
          </a:p>
          <a:p>
            <a:pPr algn="ctr"/>
            <a:r>
              <a:rPr lang="en-US" dirty="0">
                <a:solidFill>
                  <a:srgbClr val="254992"/>
                </a:solidFill>
                <a:latin typeface="Circe" panose="020B0502020203020203" pitchFamily="34" charset="77"/>
                <a:cs typeface="Arial" charset="0"/>
              </a:rPr>
              <a:t>Monday – Friday</a:t>
            </a:r>
            <a:endParaRPr lang="en-US" i="1" dirty="0">
              <a:solidFill>
                <a:srgbClr val="254992"/>
              </a:solidFill>
              <a:latin typeface="Circe" panose="020B0502020203020203" pitchFamily="34" charset="77"/>
              <a:cs typeface="Arial" charset="0"/>
            </a:endParaRPr>
          </a:p>
          <a:p>
            <a:endParaRPr lang="en-US" dirty="0"/>
          </a:p>
        </p:txBody>
      </p:sp>
      <p:sp>
        <p:nvSpPr>
          <p:cNvPr id="22" name="Rectangle 21">
            <a:extLst>
              <a:ext uri="{FF2B5EF4-FFF2-40B4-BE49-F238E27FC236}">
                <a16:creationId xmlns:a16="http://schemas.microsoft.com/office/drawing/2014/main" id="{24C0813D-920F-9C43-B550-79BB2DD0ACA6}"/>
              </a:ext>
            </a:extLst>
          </p:cNvPr>
          <p:cNvSpPr/>
          <p:nvPr/>
        </p:nvSpPr>
        <p:spPr>
          <a:xfrm>
            <a:off x="7598017" y="4465105"/>
            <a:ext cx="3898099" cy="59060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8A1216F-FEAF-C043-A662-55574EDA0080}"/>
              </a:ext>
            </a:extLst>
          </p:cNvPr>
          <p:cNvSpPr txBox="1"/>
          <p:nvPr/>
        </p:nvSpPr>
        <p:spPr>
          <a:xfrm>
            <a:off x="7260438" y="4585554"/>
            <a:ext cx="4573256" cy="461665"/>
          </a:xfrm>
          <a:prstGeom prst="rect">
            <a:avLst/>
          </a:prstGeom>
          <a:noFill/>
        </p:spPr>
        <p:txBody>
          <a:bodyPr wrap="square" rtlCol="0">
            <a:spAutoFit/>
          </a:bodyPr>
          <a:lstStyle/>
          <a:p>
            <a:pPr algn="ctr"/>
            <a:r>
              <a:rPr lang="en-US" sz="2400" dirty="0">
                <a:solidFill>
                  <a:srgbClr val="254992"/>
                </a:solidFill>
                <a:latin typeface="Circe Light" panose="020B0402020203020203" pitchFamily="34" charset="77"/>
              </a:rPr>
              <a:t>VIRTUAL </a:t>
            </a:r>
            <a:r>
              <a:rPr lang="en-US" sz="2400" b="1" dirty="0">
                <a:solidFill>
                  <a:srgbClr val="FFCE2C"/>
                </a:solidFill>
                <a:latin typeface="Circe" panose="020B0502020203020203" pitchFamily="34" charset="77"/>
              </a:rPr>
              <a:t>OFFICE HOURS</a:t>
            </a:r>
          </a:p>
        </p:txBody>
      </p:sp>
      <p:sp>
        <p:nvSpPr>
          <p:cNvPr id="21" name="Oval 20">
            <a:extLst>
              <a:ext uri="{FF2B5EF4-FFF2-40B4-BE49-F238E27FC236}">
                <a16:creationId xmlns:a16="http://schemas.microsoft.com/office/drawing/2014/main" id="{175234FF-2E8D-2842-9990-C3CDD0664BCF}"/>
              </a:ext>
            </a:extLst>
          </p:cNvPr>
          <p:cNvSpPr/>
          <p:nvPr/>
        </p:nvSpPr>
        <p:spPr>
          <a:xfrm>
            <a:off x="8112361" y="2291442"/>
            <a:ext cx="671968" cy="6719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08F10DF9-087D-7544-9C18-58B59CA063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21000" y="2400081"/>
            <a:ext cx="454690" cy="454690"/>
          </a:xfrm>
          <a:prstGeom prst="rect">
            <a:avLst/>
          </a:prstGeom>
        </p:spPr>
      </p:pic>
      <p:sp>
        <p:nvSpPr>
          <p:cNvPr id="27" name="Oval 26">
            <a:extLst>
              <a:ext uri="{FF2B5EF4-FFF2-40B4-BE49-F238E27FC236}">
                <a16:creationId xmlns:a16="http://schemas.microsoft.com/office/drawing/2014/main" id="{4C5EE725-753B-7B4C-8ABF-84EB7B77EF19}"/>
              </a:ext>
            </a:extLst>
          </p:cNvPr>
          <p:cNvSpPr/>
          <p:nvPr/>
        </p:nvSpPr>
        <p:spPr>
          <a:xfrm>
            <a:off x="8115901" y="3093429"/>
            <a:ext cx="671968" cy="671968"/>
          </a:xfrm>
          <a:prstGeom prst="ellipse">
            <a:avLst/>
          </a:prstGeom>
          <a:solidFill>
            <a:srgbClr val="FFC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15C83DDC-C172-684E-A3E3-59A9685F09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48605" y="3198190"/>
            <a:ext cx="417237" cy="395345"/>
          </a:xfrm>
          <a:prstGeom prst="rect">
            <a:avLst/>
          </a:prstGeom>
        </p:spPr>
      </p:pic>
      <p:sp>
        <p:nvSpPr>
          <p:cNvPr id="30" name="Rectangle 29">
            <a:extLst>
              <a:ext uri="{FF2B5EF4-FFF2-40B4-BE49-F238E27FC236}">
                <a16:creationId xmlns:a16="http://schemas.microsoft.com/office/drawing/2014/main" id="{215396C9-4E65-544F-A331-A3DD133FC4A9}"/>
              </a:ext>
            </a:extLst>
          </p:cNvPr>
          <p:cNvSpPr/>
          <p:nvPr/>
        </p:nvSpPr>
        <p:spPr>
          <a:xfrm>
            <a:off x="8484780" y="1563321"/>
            <a:ext cx="2211573" cy="590607"/>
          </a:xfrm>
          <a:prstGeom prst="rect">
            <a:avLst/>
          </a:prstGeom>
          <a:solidFill>
            <a:schemeClr val="bg1"/>
          </a:solidFill>
          <a:ln w="28575">
            <a:solidFill>
              <a:srgbClr val="25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28884BA-3D9D-F247-B748-D0848D42E59A}"/>
              </a:ext>
            </a:extLst>
          </p:cNvPr>
          <p:cNvSpPr txBox="1"/>
          <p:nvPr/>
        </p:nvSpPr>
        <p:spPr>
          <a:xfrm>
            <a:off x="7294334" y="1683770"/>
            <a:ext cx="4573256" cy="461665"/>
          </a:xfrm>
          <a:prstGeom prst="rect">
            <a:avLst/>
          </a:prstGeom>
          <a:noFill/>
        </p:spPr>
        <p:txBody>
          <a:bodyPr wrap="square" rtlCol="0">
            <a:spAutoFit/>
          </a:bodyPr>
          <a:lstStyle/>
          <a:p>
            <a:pPr algn="ctr"/>
            <a:r>
              <a:rPr lang="en-US" sz="2400" dirty="0">
                <a:solidFill>
                  <a:srgbClr val="254992"/>
                </a:solidFill>
                <a:latin typeface="Circe Light" panose="020B0402020203020203" pitchFamily="34" charset="77"/>
              </a:rPr>
              <a:t>ON THE </a:t>
            </a:r>
            <a:r>
              <a:rPr lang="en-US" sz="2400" b="1" dirty="0">
                <a:solidFill>
                  <a:srgbClr val="FFCE2C"/>
                </a:solidFill>
                <a:latin typeface="Circe" panose="020B0502020203020203" pitchFamily="34" charset="77"/>
              </a:rPr>
              <a:t>WEB</a:t>
            </a:r>
          </a:p>
        </p:txBody>
      </p:sp>
      <p:sp>
        <p:nvSpPr>
          <p:cNvPr id="26" name="Slide Number Placeholder 1">
            <a:extLst>
              <a:ext uri="{FF2B5EF4-FFF2-40B4-BE49-F238E27FC236}">
                <a16:creationId xmlns:a16="http://schemas.microsoft.com/office/drawing/2014/main" id="{B7422C0B-B144-4B40-9920-0D0348B7452C}"/>
              </a:ext>
            </a:extLst>
          </p:cNvPr>
          <p:cNvSpPr>
            <a:spLocks noGrp="1"/>
          </p:cNvSpPr>
          <p:nvPr>
            <p:ph type="sldNum" sz="quarter" idx="12"/>
          </p:nvPr>
        </p:nvSpPr>
        <p:spPr>
          <a:xfrm>
            <a:off x="9273435" y="6447155"/>
            <a:ext cx="2743200" cy="365125"/>
          </a:xfrm>
        </p:spPr>
        <p:txBody>
          <a:bodyPr/>
          <a:lstStyle/>
          <a:p>
            <a:fld id="{D88C9D7A-CE64-B040-B9A2-1C7FA4025703}" type="slidenum">
              <a:rPr lang="en-US" smtClean="0">
                <a:solidFill>
                  <a:srgbClr val="254992"/>
                </a:solidFill>
                <a:latin typeface="Circe" panose="020B0502020203020203" pitchFamily="34" charset="77"/>
              </a:rPr>
              <a:t>33</a:t>
            </a:fld>
            <a:endParaRPr lang="en-US" dirty="0">
              <a:solidFill>
                <a:srgbClr val="254992"/>
              </a:solidFill>
              <a:latin typeface="Circe" panose="020B0502020203020203" pitchFamily="34" charset="77"/>
            </a:endParaRPr>
          </a:p>
        </p:txBody>
      </p:sp>
    </p:spTree>
    <p:extLst>
      <p:ext uri="{BB962C8B-B14F-4D97-AF65-F5344CB8AC3E}">
        <p14:creationId xmlns:p14="http://schemas.microsoft.com/office/powerpoint/2010/main" val="3841759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3FE0F-C120-4F6A-8E0F-C7CECDB97ECF}"/>
              </a:ext>
            </a:extLst>
          </p:cNvPr>
          <p:cNvSpPr>
            <a:spLocks noGrp="1"/>
          </p:cNvSpPr>
          <p:nvPr>
            <p:ph type="ctrTitle"/>
          </p:nvPr>
        </p:nvSpPr>
        <p:spPr>
          <a:xfrm>
            <a:off x="3493971" y="736773"/>
            <a:ext cx="7536850" cy="2078700"/>
          </a:xfrm>
        </p:spPr>
        <p:txBody>
          <a:bodyPr>
            <a:normAutofit fontScale="90000"/>
          </a:bodyPr>
          <a:lstStyle/>
          <a:p>
            <a:pPr algn="ctr"/>
            <a:r>
              <a:rPr lang="en-US" sz="5400" dirty="0">
                <a:effectLst>
                  <a:outerShdw blurRad="38100" dist="38100" dir="2700000" algn="tl">
                    <a:srgbClr val="000000">
                      <a:alpha val="43137"/>
                    </a:srgbClr>
                  </a:outerShdw>
                </a:effectLst>
              </a:rPr>
              <a:t>I Know I Can </a:t>
            </a:r>
            <a:br>
              <a:rPr lang="en-US" sz="5400" dirty="0">
                <a:effectLst>
                  <a:outerShdw blurRad="38100" dist="38100" dir="2700000" algn="tl">
                    <a:srgbClr val="000000">
                      <a:alpha val="43137"/>
                    </a:srgbClr>
                  </a:outerShdw>
                </a:effectLst>
              </a:rPr>
            </a:br>
            <a:br>
              <a:rPr lang="en-US" sz="5400" dirty="0">
                <a:effectLst>
                  <a:outerShdw blurRad="38100" dist="38100" dir="2700000" algn="tl">
                    <a:srgbClr val="000000">
                      <a:alpha val="43137"/>
                    </a:srgbClr>
                  </a:outerShdw>
                </a:effectLst>
              </a:rPr>
            </a:br>
            <a:r>
              <a:rPr lang="en-US" sz="5400" dirty="0">
                <a:effectLst>
                  <a:outerShdw blurRad="38100" dist="38100" dir="2700000" algn="tl">
                    <a:srgbClr val="000000">
                      <a:alpha val="43137"/>
                    </a:srgbClr>
                  </a:outerShdw>
                </a:effectLst>
              </a:rPr>
              <a:t>FAFSA COMPLETION</a:t>
            </a:r>
          </a:p>
        </p:txBody>
      </p:sp>
      <p:sp>
        <p:nvSpPr>
          <p:cNvPr id="3" name="TextBox 2">
            <a:extLst>
              <a:ext uri="{FF2B5EF4-FFF2-40B4-BE49-F238E27FC236}">
                <a16:creationId xmlns:a16="http://schemas.microsoft.com/office/drawing/2014/main" id="{ECC22141-275E-5910-85F5-33DC398AF44B}"/>
              </a:ext>
            </a:extLst>
          </p:cNvPr>
          <p:cNvSpPr txBox="1"/>
          <p:nvPr/>
        </p:nvSpPr>
        <p:spPr>
          <a:xfrm>
            <a:off x="207808" y="5433461"/>
            <a:ext cx="56836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2060"/>
                </a:solidFill>
              </a:rPr>
              <a:t>Katina Fullen</a:t>
            </a:r>
            <a:endParaRPr lang="en-US" sz="2800" b="1">
              <a:solidFill>
                <a:srgbClr val="002060"/>
              </a:solidFill>
            </a:endParaRPr>
          </a:p>
          <a:p>
            <a:r>
              <a:rPr lang="en-US" sz="2000" b="1" dirty="0">
                <a:solidFill>
                  <a:srgbClr val="002060"/>
                </a:solidFill>
              </a:rPr>
              <a:t>kfullen@iknowican.org</a:t>
            </a:r>
          </a:p>
          <a:p>
            <a:r>
              <a:rPr lang="en-US" sz="2000" b="1" dirty="0">
                <a:solidFill>
                  <a:srgbClr val="002060"/>
                </a:solidFill>
              </a:rPr>
              <a:t>www.iknowican.org</a:t>
            </a:r>
            <a:r>
              <a:rPr lang="en-US" sz="2400" b="1" dirty="0">
                <a:solidFill>
                  <a:srgbClr val="002060"/>
                </a:solidFill>
              </a:rPr>
              <a:t> </a:t>
            </a:r>
          </a:p>
        </p:txBody>
      </p:sp>
      <p:pic>
        <p:nvPicPr>
          <p:cNvPr id="5" name="Picture 5">
            <a:extLst>
              <a:ext uri="{FF2B5EF4-FFF2-40B4-BE49-F238E27FC236}">
                <a16:creationId xmlns:a16="http://schemas.microsoft.com/office/drawing/2014/main" id="{67F65105-8C51-2A80-AA82-DC2357A8562C}"/>
              </a:ext>
            </a:extLst>
          </p:cNvPr>
          <p:cNvPicPr>
            <a:picLocks noChangeAspect="1"/>
          </p:cNvPicPr>
          <p:nvPr/>
        </p:nvPicPr>
        <p:blipFill>
          <a:blip r:embed="rId2"/>
          <a:stretch>
            <a:fillRect/>
          </a:stretch>
        </p:blipFill>
        <p:spPr>
          <a:xfrm>
            <a:off x="108666" y="82998"/>
            <a:ext cx="2136037" cy="2193187"/>
          </a:xfrm>
          <a:prstGeom prst="rect">
            <a:avLst/>
          </a:prstGeom>
        </p:spPr>
      </p:pic>
    </p:spTree>
    <p:extLst>
      <p:ext uri="{BB962C8B-B14F-4D97-AF65-F5344CB8AC3E}">
        <p14:creationId xmlns:p14="http://schemas.microsoft.com/office/powerpoint/2010/main" val="1370280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F955FE-70BF-4855-BDC8-88080E3264AD}"/>
              </a:ext>
            </a:extLst>
          </p:cNvPr>
          <p:cNvPicPr>
            <a:picLocks noChangeAspect="1"/>
          </p:cNvPicPr>
          <p:nvPr/>
        </p:nvPicPr>
        <p:blipFill rotWithShape="1">
          <a:blip r:embed="rId3"/>
          <a:srcRect/>
          <a:stretch/>
        </p:blipFill>
        <p:spPr>
          <a:xfrm rot="21278187">
            <a:off x="788857" y="1046940"/>
            <a:ext cx="2739773" cy="1828800"/>
          </a:xfrm>
          <a:prstGeom prst="roundRect">
            <a:avLst/>
          </a:prstGeom>
        </p:spPr>
      </p:pic>
      <p:pic>
        <p:nvPicPr>
          <p:cNvPr id="3076" name="Picture 4" descr="https://iknowican.org/wp-content/uploads/2022/03/6-2.png">
            <a:extLst>
              <a:ext uri="{FF2B5EF4-FFF2-40B4-BE49-F238E27FC236}">
                <a16:creationId xmlns:a16="http://schemas.microsoft.com/office/drawing/2014/main" id="{D07152FF-4FDF-457A-BDA9-68EC02817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8515">
            <a:off x="3373622" y="1734463"/>
            <a:ext cx="2224892" cy="2224892"/>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2" descr="https://iknowican.org/wp-content/uploads/2015/05/ikic-staff-2016.jpg">
            <a:extLst>
              <a:ext uri="{FF2B5EF4-FFF2-40B4-BE49-F238E27FC236}">
                <a16:creationId xmlns:a16="http://schemas.microsoft.com/office/drawing/2014/main" id="{31B5A904-E1FD-4CEF-AF86-4ED6BAFC3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88071">
            <a:off x="955750" y="3418456"/>
            <a:ext cx="2763521" cy="1828800"/>
          </a:xfrm>
          <a:prstGeom prst="round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859470" y="562893"/>
            <a:ext cx="3863221" cy="720000"/>
          </a:xfrm>
        </p:spPr>
        <p:txBody>
          <a:bodyPr>
            <a:normAutofit fontScale="90000"/>
          </a:bodyPr>
          <a:lstStyle/>
          <a:p>
            <a:r>
              <a:rPr lang="en-US" dirty="0">
                <a:solidFill>
                  <a:schemeClr val="tx1">
                    <a:lumMod val="85000"/>
                    <a:lumOff val="15000"/>
                  </a:schemeClr>
                </a:solidFill>
                <a:effectLst>
                  <a:outerShdw blurRad="38100" dist="38100" dir="2700000" algn="tl">
                    <a:srgbClr val="000000">
                      <a:alpha val="43137"/>
                    </a:srgbClr>
                  </a:outerShdw>
                </a:effectLst>
              </a:rPr>
              <a:t>Our Mission</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6858000" y="1461608"/>
            <a:ext cx="4864691" cy="1415429"/>
          </a:xfrm>
        </p:spPr>
        <p:txBody>
          <a:bodyPr>
            <a:normAutofit fontScale="92500" lnSpcReduction="10000"/>
          </a:bodyPr>
          <a:lstStyle/>
          <a:p>
            <a:r>
              <a:rPr lang="en-US" b="1" dirty="0">
                <a:solidFill>
                  <a:schemeClr val="tx1">
                    <a:lumMod val="85000"/>
                    <a:lumOff val="15000"/>
                  </a:schemeClr>
                </a:solidFill>
              </a:rPr>
              <a:t>To inspire, enable, and support central Ohio students in pursuing and completing a college education.</a:t>
            </a:r>
            <a:endParaRPr lang="en-US" b="1" noProof="1">
              <a:solidFill>
                <a:schemeClr val="tx1">
                  <a:lumMod val="85000"/>
                  <a:lumOff val="15000"/>
                </a:schemeClr>
              </a:solidFill>
            </a:endParaRP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7093109" y="2930083"/>
            <a:ext cx="4779839" cy="2805546"/>
          </a:xfrm>
        </p:spPr>
        <p:txBody>
          <a:bodyPr vert="horz" lIns="0" tIns="0" rIns="0" bIns="0" rtlCol="0" anchor="t">
            <a:noAutofit/>
          </a:bodyPr>
          <a:lstStyle/>
          <a:p>
            <a:pPr marL="266700" lvl="1" indent="0">
              <a:buNone/>
            </a:pPr>
            <a:endParaRPr lang="en-US" sz="1800" noProof="1"/>
          </a:p>
          <a:p>
            <a:pPr lvl="2">
              <a:buFont typeface="Wingdings" pitchFamily="2" charset="2"/>
              <a:buChar char="v"/>
            </a:pPr>
            <a:r>
              <a:rPr lang="en-US" sz="1600" noProof="1">
                <a:solidFill>
                  <a:schemeClr val="tx1">
                    <a:lumMod val="85000"/>
                    <a:lumOff val="15000"/>
                  </a:schemeClr>
                </a:solidFill>
              </a:rPr>
              <a:t>Founded in 1988 in Columbus, OH</a:t>
            </a:r>
          </a:p>
          <a:p>
            <a:pPr marL="542925" lvl="2" indent="0">
              <a:buNone/>
            </a:pPr>
            <a:endParaRPr lang="en-US" sz="1600" noProof="1">
              <a:solidFill>
                <a:schemeClr val="tx1">
                  <a:lumMod val="85000"/>
                  <a:lumOff val="15000"/>
                </a:schemeClr>
              </a:solidFill>
            </a:endParaRPr>
          </a:p>
          <a:p>
            <a:pPr lvl="2">
              <a:buFont typeface="Wingdings" pitchFamily="2" charset="2"/>
              <a:buChar char="v"/>
            </a:pPr>
            <a:r>
              <a:rPr lang="en-US" sz="1600" noProof="1">
                <a:solidFill>
                  <a:schemeClr val="tx1">
                    <a:lumMod val="85000"/>
                    <a:lumOff val="15000"/>
                  </a:schemeClr>
                </a:solidFill>
              </a:rPr>
              <a:t>Partners with five central Ohio school districts including:Columbus City Schools, Groveport Madison Schools, Reynoldsburg City Schools, South-Western City Schools, and Whitehall City Schools</a:t>
            </a:r>
          </a:p>
          <a:p>
            <a:pPr lvl="2">
              <a:buFont typeface="Wingdings" pitchFamily="2" charset="2"/>
              <a:buChar char="v"/>
            </a:pPr>
            <a:endParaRPr lang="en-US" sz="1600" noProof="1">
              <a:solidFill>
                <a:schemeClr val="tx1">
                  <a:lumMod val="85000"/>
                  <a:lumOff val="15000"/>
                </a:schemeClr>
              </a:solidFill>
            </a:endParaRPr>
          </a:p>
          <a:p>
            <a:pPr lvl="2">
              <a:buFont typeface="Wingdings" pitchFamily="2" charset="2"/>
              <a:buChar char="v"/>
            </a:pPr>
            <a:r>
              <a:rPr lang="en-US" sz="1600" noProof="1">
                <a:solidFill>
                  <a:schemeClr val="tx1">
                    <a:lumMod val="85000"/>
                    <a:lumOff val="15000"/>
                  </a:schemeClr>
                </a:solidFill>
              </a:rPr>
              <a:t>Recipient of ODHE’s FAFSA ‘22 Grant</a:t>
            </a:r>
            <a:endParaRPr lang="en-US" sz="1600" dirty="0">
              <a:solidFill>
                <a:schemeClr val="tx1">
                  <a:lumMod val="85000"/>
                  <a:lumOff val="15000"/>
                </a:schemeClr>
              </a:solidFill>
            </a:endParaRP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fld id="{B67B645E-C5E5-4727-B977-D372A0AA71D9}" type="slidenum">
              <a:rPr lang="en-US" smtClean="0"/>
              <a:pPr/>
              <a:t>35</a:t>
            </a:fld>
            <a:endParaRPr lang="en-US" dirty="0"/>
          </a:p>
        </p:txBody>
      </p:sp>
      <p:pic>
        <p:nvPicPr>
          <p:cNvPr id="19" name="Picture 18">
            <a:extLst>
              <a:ext uri="{FF2B5EF4-FFF2-40B4-BE49-F238E27FC236}">
                <a16:creationId xmlns:a16="http://schemas.microsoft.com/office/drawing/2014/main" id="{8CB6671F-4A19-4FA0-B265-663BA446B24D}"/>
              </a:ext>
            </a:extLst>
          </p:cNvPr>
          <p:cNvPicPr>
            <a:picLocks noChangeAspect="1"/>
          </p:cNvPicPr>
          <p:nvPr/>
        </p:nvPicPr>
        <p:blipFill>
          <a:blip r:embed="rId6"/>
          <a:stretch>
            <a:fillRect/>
          </a:stretch>
        </p:blipFill>
        <p:spPr>
          <a:xfrm rot="466846">
            <a:off x="3329058" y="4412125"/>
            <a:ext cx="2739775" cy="1828800"/>
          </a:xfrm>
          <a:prstGeom prst="roundRect">
            <a:avLst/>
          </a:prstGeom>
        </p:spPr>
      </p:pic>
    </p:spTree>
    <p:extLst>
      <p:ext uri="{BB962C8B-B14F-4D97-AF65-F5344CB8AC3E}">
        <p14:creationId xmlns:p14="http://schemas.microsoft.com/office/powerpoint/2010/main" val="576572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29710F-626E-47E6-9916-873AC71C7279}"/>
              </a:ext>
            </a:extLst>
          </p:cNvPr>
          <p:cNvSpPr>
            <a:spLocks noGrp="1"/>
          </p:cNvSpPr>
          <p:nvPr>
            <p:ph type="body" sz="quarter" idx="17"/>
          </p:nvPr>
        </p:nvSpPr>
        <p:spPr>
          <a:xfrm>
            <a:off x="431800" y="4256094"/>
            <a:ext cx="1620000" cy="790443"/>
          </a:xfrm>
        </p:spPr>
        <p:txBody>
          <a:bodyPr vert="horz" lIns="0" tIns="0" rIns="0" bIns="0" rtlCol="0" anchor="t">
            <a:noAutofit/>
          </a:bodyPr>
          <a:lstStyle/>
          <a:p>
            <a:r>
              <a:rPr lang="en-US" dirty="0"/>
              <a:t>Milestone Completion Data </a:t>
            </a:r>
          </a:p>
        </p:txBody>
      </p:sp>
      <p:sp>
        <p:nvSpPr>
          <p:cNvPr id="6" name="Text Placeholder 5">
            <a:extLst>
              <a:ext uri="{FF2B5EF4-FFF2-40B4-BE49-F238E27FC236}">
                <a16:creationId xmlns:a16="http://schemas.microsoft.com/office/drawing/2014/main" id="{93B7F5F9-AC4C-4CA4-ABAB-271F6B44A017}"/>
              </a:ext>
            </a:extLst>
          </p:cNvPr>
          <p:cNvSpPr>
            <a:spLocks noGrp="1"/>
          </p:cNvSpPr>
          <p:nvPr>
            <p:ph type="body" sz="quarter" idx="33"/>
          </p:nvPr>
        </p:nvSpPr>
        <p:spPr>
          <a:xfrm>
            <a:off x="2556842" y="4337529"/>
            <a:ext cx="1620000" cy="709007"/>
          </a:xfrm>
        </p:spPr>
        <p:txBody>
          <a:bodyPr>
            <a:normAutofit lnSpcReduction="10000"/>
          </a:bodyPr>
          <a:lstStyle/>
          <a:p>
            <a:r>
              <a:rPr lang="en-US" dirty="0"/>
              <a:t>Awareness &amp; Outreach</a:t>
            </a:r>
            <a:endParaRPr lang="en-US" noProof="1"/>
          </a:p>
          <a:p>
            <a:endParaRPr lang="en-US" dirty="0"/>
          </a:p>
        </p:txBody>
      </p:sp>
      <p:sp>
        <p:nvSpPr>
          <p:cNvPr id="8" name="Text Placeholder 7">
            <a:extLst>
              <a:ext uri="{FF2B5EF4-FFF2-40B4-BE49-F238E27FC236}">
                <a16:creationId xmlns:a16="http://schemas.microsoft.com/office/drawing/2014/main" id="{A71739BB-184A-4F2F-A194-E2AC54472610}"/>
              </a:ext>
            </a:extLst>
          </p:cNvPr>
          <p:cNvSpPr>
            <a:spLocks noGrp="1"/>
          </p:cNvSpPr>
          <p:nvPr>
            <p:ph type="body" sz="quarter" idx="35"/>
          </p:nvPr>
        </p:nvSpPr>
        <p:spPr>
          <a:xfrm>
            <a:off x="4641636" y="4266942"/>
            <a:ext cx="1620000" cy="860244"/>
          </a:xfrm>
        </p:spPr>
        <p:txBody>
          <a:bodyPr>
            <a:normAutofit fontScale="85000" lnSpcReduction="10000"/>
          </a:bodyPr>
          <a:lstStyle/>
          <a:p>
            <a:r>
              <a:rPr lang="en-US" dirty="0"/>
              <a:t>Professional Development &amp; Partnerships</a:t>
            </a:r>
            <a:endParaRPr lang="en-US" noProof="1"/>
          </a:p>
          <a:p>
            <a:endParaRPr lang="en-US" dirty="0"/>
          </a:p>
        </p:txBody>
      </p:sp>
      <p:sp>
        <p:nvSpPr>
          <p:cNvPr id="2" name="Title 1">
            <a:extLst>
              <a:ext uri="{FF2B5EF4-FFF2-40B4-BE49-F238E27FC236}">
                <a16:creationId xmlns:a16="http://schemas.microsoft.com/office/drawing/2014/main" id="{4211B054-7855-4114-9BCE-0130BF9C0105}"/>
              </a:ext>
            </a:extLst>
          </p:cNvPr>
          <p:cNvSpPr>
            <a:spLocks noGrp="1"/>
          </p:cNvSpPr>
          <p:nvPr>
            <p:ph type="ctrTitle"/>
          </p:nvPr>
        </p:nvSpPr>
        <p:spPr>
          <a:xfrm>
            <a:off x="7859469" y="2286000"/>
            <a:ext cx="3863221" cy="2218789"/>
          </a:xfrm>
        </p:spPr>
        <p:txBody>
          <a:bodyPr>
            <a:normAutofit fontScale="90000"/>
          </a:bodyPr>
          <a:lstStyle/>
          <a:p>
            <a:pPr algn="ctr"/>
            <a:r>
              <a:rPr lang="en-US" sz="5400" dirty="0">
                <a:effectLst>
                  <a:outerShdw blurRad="38100" dist="38100" dir="2700000" algn="tl">
                    <a:srgbClr val="000000">
                      <a:alpha val="43137"/>
                    </a:srgbClr>
                  </a:outerShdw>
                </a:effectLst>
              </a:rPr>
              <a:t>FAFSA Is Everyone’s Business!</a:t>
            </a:r>
          </a:p>
        </p:txBody>
      </p:sp>
      <p:sp>
        <p:nvSpPr>
          <p:cNvPr id="11" name="Slide Number Placeholder 10">
            <a:extLst>
              <a:ext uri="{FF2B5EF4-FFF2-40B4-BE49-F238E27FC236}">
                <a16:creationId xmlns:a16="http://schemas.microsoft.com/office/drawing/2014/main" id="{C50427C7-A041-4B55-8D81-9FEBA952ACF5}"/>
              </a:ext>
            </a:extLst>
          </p:cNvPr>
          <p:cNvSpPr>
            <a:spLocks noGrp="1"/>
          </p:cNvSpPr>
          <p:nvPr>
            <p:ph type="sldNum" sz="quarter" idx="50"/>
          </p:nvPr>
        </p:nvSpPr>
        <p:spPr/>
        <p:txBody>
          <a:bodyPr/>
          <a:lstStyle/>
          <a:p>
            <a:fld id="{B67B645E-C5E5-4727-B977-D372A0AA71D9}" type="slidenum">
              <a:rPr lang="en-US" smtClean="0"/>
              <a:pPr/>
              <a:t>36</a:t>
            </a:fld>
            <a:endParaRPr lang="en-US" dirty="0"/>
          </a:p>
        </p:txBody>
      </p:sp>
      <p:pic>
        <p:nvPicPr>
          <p:cNvPr id="20" name="Picture Placeholder 19" descr="Checklist">
            <a:extLst>
              <a:ext uri="{FF2B5EF4-FFF2-40B4-BE49-F238E27FC236}">
                <a16:creationId xmlns:a16="http://schemas.microsoft.com/office/drawing/2014/main" id="{8E5D9ABA-7D9E-415D-A837-8D8110C6C86D}"/>
              </a:ext>
            </a:extLst>
          </p:cNvPr>
          <p:cNvPicPr>
            <a:picLocks noGrp="1" noChangeAspect="1"/>
          </p:cNvPicPr>
          <p:nvPr>
            <p:ph type="pic" sz="quarter" idx="45"/>
          </p:nvPr>
        </p:nvPicPr>
        <p:blipFill>
          <a:blip r:embed="rId3">
            <a:extLst>
              <a:ext uri="{96DAC541-7B7A-43D3-8B79-37D633B846F1}">
                <asvg:svgBlip xmlns:asvg="http://schemas.microsoft.com/office/drawing/2016/SVG/main" r:embed="rId4"/>
              </a:ext>
            </a:extLst>
          </a:blip>
          <a:srcRect/>
          <a:stretch>
            <a:fillRect/>
          </a:stretch>
        </p:blipFill>
        <p:spPr>
          <a:xfrm>
            <a:off x="752244" y="2774487"/>
            <a:ext cx="914400" cy="914400"/>
          </a:xfrm>
        </p:spPr>
      </p:pic>
      <p:pic>
        <p:nvPicPr>
          <p:cNvPr id="23" name="Picture Placeholder 22" descr="Customer review">
            <a:extLst>
              <a:ext uri="{FF2B5EF4-FFF2-40B4-BE49-F238E27FC236}">
                <a16:creationId xmlns:a16="http://schemas.microsoft.com/office/drawing/2014/main" id="{80875B94-22FA-4D36-8AD5-4EE7C024FC83}"/>
              </a:ext>
            </a:extLst>
          </p:cNvPr>
          <p:cNvPicPr>
            <a:picLocks noGrp="1" noChangeAspect="1"/>
          </p:cNvPicPr>
          <p:nvPr>
            <p:ph type="pic" sz="quarter" idx="47"/>
          </p:nvPr>
        </p:nvPicPr>
        <p:blipFill>
          <a:blip r:embed="rId5">
            <a:extLst>
              <a:ext uri="{96DAC541-7B7A-43D3-8B79-37D633B846F1}">
                <asvg:svgBlip xmlns:asvg="http://schemas.microsoft.com/office/drawing/2016/SVG/main" r:embed="rId6"/>
              </a:ext>
            </a:extLst>
          </a:blip>
          <a:srcRect t="128" b="128"/>
          <a:stretch>
            <a:fillRect/>
          </a:stretch>
        </p:blipFill>
        <p:spPr>
          <a:xfrm>
            <a:off x="2772375" y="2648442"/>
            <a:ext cx="1187913" cy="1187913"/>
          </a:xfrm>
        </p:spPr>
      </p:pic>
      <p:pic>
        <p:nvPicPr>
          <p:cNvPr id="33" name="Picture Placeholder 32" descr="Connections">
            <a:extLst>
              <a:ext uri="{FF2B5EF4-FFF2-40B4-BE49-F238E27FC236}">
                <a16:creationId xmlns:a16="http://schemas.microsoft.com/office/drawing/2014/main" id="{875DAC42-AC7C-4FD2-8791-79916B8E8086}"/>
              </a:ext>
            </a:extLst>
          </p:cNvPr>
          <p:cNvPicPr>
            <a:picLocks noGrp="1" noChangeAspect="1"/>
          </p:cNvPicPr>
          <p:nvPr>
            <p:ph type="pic" sz="quarter" idx="48"/>
          </p:nvPr>
        </p:nvPicPr>
        <p:blipFill>
          <a:blip r:embed="rId7">
            <a:extLst>
              <a:ext uri="{96DAC541-7B7A-43D3-8B79-37D633B846F1}">
                <asvg:svgBlip xmlns:asvg="http://schemas.microsoft.com/office/drawing/2016/SVG/main" r:embed="rId8"/>
              </a:ext>
            </a:extLst>
          </a:blip>
          <a:srcRect t="128" b="128"/>
          <a:stretch>
            <a:fillRect/>
          </a:stretch>
        </p:blipFill>
        <p:spPr>
          <a:xfrm>
            <a:off x="5000885" y="2781689"/>
            <a:ext cx="914400" cy="914400"/>
          </a:xfrm>
        </p:spPr>
      </p:pic>
    </p:spTree>
    <p:extLst>
      <p:ext uri="{BB962C8B-B14F-4D97-AF65-F5344CB8AC3E}">
        <p14:creationId xmlns:p14="http://schemas.microsoft.com/office/powerpoint/2010/main" val="2690967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42237DE-8579-4920-9331-C835DA7AE69A}"/>
              </a:ext>
            </a:extLst>
          </p:cNvPr>
          <p:cNvSpPr>
            <a:spLocks noGrp="1"/>
          </p:cNvSpPr>
          <p:nvPr>
            <p:ph type="body" sz="quarter" idx="30"/>
          </p:nvPr>
        </p:nvSpPr>
        <p:spPr>
          <a:xfrm>
            <a:off x="906783" y="1830994"/>
            <a:ext cx="2811618" cy="2661526"/>
          </a:xfrm>
        </p:spPr>
        <p:txBody>
          <a:bodyPr/>
          <a:lstStyle/>
          <a:p>
            <a:r>
              <a:rPr lang="en-US" sz="3200" dirty="0">
                <a:cs typeface="Arial"/>
              </a:rPr>
              <a:t>Access to Funding and Resources </a:t>
            </a:r>
          </a:p>
        </p:txBody>
      </p:sp>
      <p:sp>
        <p:nvSpPr>
          <p:cNvPr id="31" name="Text Placeholder 30">
            <a:extLst>
              <a:ext uri="{FF2B5EF4-FFF2-40B4-BE49-F238E27FC236}">
                <a16:creationId xmlns:a16="http://schemas.microsoft.com/office/drawing/2014/main" id="{FB4B73B3-17D0-4AD4-A250-23C177FEC520}"/>
              </a:ext>
            </a:extLst>
          </p:cNvPr>
          <p:cNvSpPr>
            <a:spLocks noGrp="1"/>
          </p:cNvSpPr>
          <p:nvPr>
            <p:ph type="body" sz="quarter" idx="31"/>
          </p:nvPr>
        </p:nvSpPr>
        <p:spPr>
          <a:xfrm>
            <a:off x="4633859" y="3007607"/>
            <a:ext cx="2811618" cy="1440000"/>
          </a:xfrm>
        </p:spPr>
        <p:txBody>
          <a:bodyPr/>
          <a:lstStyle/>
          <a:p>
            <a:r>
              <a:rPr lang="en-US" sz="3200">
                <a:cs typeface="Arial"/>
              </a:rPr>
              <a:t>Simple, Consistent Messaging</a:t>
            </a:r>
          </a:p>
        </p:txBody>
      </p:sp>
      <p:sp>
        <p:nvSpPr>
          <p:cNvPr id="2" name="Text Placeholder 1">
            <a:extLst>
              <a:ext uri="{FF2B5EF4-FFF2-40B4-BE49-F238E27FC236}">
                <a16:creationId xmlns:a16="http://schemas.microsoft.com/office/drawing/2014/main" id="{8A326F89-BEF6-4EB6-94DD-7B443FAADD13}"/>
              </a:ext>
            </a:extLst>
          </p:cNvPr>
          <p:cNvSpPr>
            <a:spLocks noGrp="1"/>
          </p:cNvSpPr>
          <p:nvPr>
            <p:ph type="body" sz="quarter" idx="32"/>
          </p:nvPr>
        </p:nvSpPr>
        <p:spPr>
          <a:xfrm>
            <a:off x="8221730" y="2696502"/>
            <a:ext cx="2806448" cy="2190367"/>
          </a:xfrm>
        </p:spPr>
        <p:txBody>
          <a:bodyPr/>
          <a:lstStyle/>
          <a:p>
            <a:endParaRPr lang="en-US" sz="3200">
              <a:cs typeface="Arial"/>
            </a:endParaRPr>
          </a:p>
          <a:p>
            <a:r>
              <a:rPr lang="en-US" sz="3200">
                <a:cs typeface="Arial"/>
              </a:rPr>
              <a:t>Professional Development Beyond The Usual</a:t>
            </a:r>
          </a:p>
        </p:txBody>
      </p:sp>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432000" y="750198"/>
            <a:ext cx="11329200" cy="432000"/>
          </a:xfrm>
        </p:spPr>
        <p:txBody>
          <a:bodyPr>
            <a:normAutofit fontScale="90000"/>
          </a:bodyPr>
          <a:lstStyle/>
          <a:p>
            <a:pPr algn="ctr"/>
            <a:r>
              <a:rPr lang="en-US">
                <a:solidFill>
                  <a:srgbClr val="002060"/>
                </a:solidFill>
                <a:effectLst>
                  <a:outerShdw blurRad="38100" dist="38100" dir="2700000" algn="tl">
                    <a:srgbClr val="000000">
                      <a:alpha val="43137"/>
                    </a:srgbClr>
                  </a:outerShdw>
                </a:effectLst>
              </a:rPr>
              <a:t>How Do We Continue To Increase FAFSA Completion</a:t>
            </a:r>
          </a:p>
        </p:txBody>
      </p:sp>
      <p:sp>
        <p:nvSpPr>
          <p:cNvPr id="18" name="Slide Number Placeholder 17">
            <a:extLst>
              <a:ext uri="{FF2B5EF4-FFF2-40B4-BE49-F238E27FC236}">
                <a16:creationId xmlns:a16="http://schemas.microsoft.com/office/drawing/2014/main" id="{C5ADA44E-F9BC-4E0D-B323-27D643553A97}"/>
              </a:ext>
            </a:extLst>
          </p:cNvPr>
          <p:cNvSpPr>
            <a:spLocks noGrp="1"/>
          </p:cNvSpPr>
          <p:nvPr>
            <p:ph type="sldNum" sz="quarter" idx="36"/>
          </p:nvPr>
        </p:nvSpPr>
        <p:spPr/>
        <p:txBody>
          <a:bodyPr/>
          <a:lstStyle/>
          <a:p>
            <a:fld id="{B67B645E-C5E5-4727-B977-D372A0AA71D9}" type="slidenum">
              <a:rPr lang="en-US" smtClean="0"/>
              <a:pPr/>
              <a:t>37</a:t>
            </a:fld>
            <a:endParaRPr lang="en-US" dirty="0"/>
          </a:p>
        </p:txBody>
      </p:sp>
    </p:spTree>
    <p:extLst>
      <p:ext uri="{BB962C8B-B14F-4D97-AF65-F5344CB8AC3E}">
        <p14:creationId xmlns:p14="http://schemas.microsoft.com/office/powerpoint/2010/main" val="425246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1E38C-5070-BE38-3270-3616E970EB82}"/>
              </a:ext>
            </a:extLst>
          </p:cNvPr>
          <p:cNvSpPr>
            <a:spLocks noGrp="1"/>
          </p:cNvSpPr>
          <p:nvPr>
            <p:ph type="title"/>
          </p:nvPr>
        </p:nvSpPr>
        <p:spPr/>
        <p:txBody>
          <a:bodyPr/>
          <a:lstStyle/>
          <a:p>
            <a:r>
              <a:rPr lang="en-US" dirty="0"/>
              <a:t>STREAMLINING THE FORM</a:t>
            </a:r>
          </a:p>
        </p:txBody>
      </p:sp>
      <p:sp>
        <p:nvSpPr>
          <p:cNvPr id="3" name="Content Placeholder 2">
            <a:extLst>
              <a:ext uri="{FF2B5EF4-FFF2-40B4-BE49-F238E27FC236}">
                <a16:creationId xmlns:a16="http://schemas.microsoft.com/office/drawing/2014/main" id="{0C6E8E29-995F-BE91-8083-816CBA53D8D6}"/>
              </a:ext>
            </a:extLst>
          </p:cNvPr>
          <p:cNvSpPr>
            <a:spLocks noGrp="1"/>
          </p:cNvSpPr>
          <p:nvPr>
            <p:ph idx="1"/>
          </p:nvPr>
        </p:nvSpPr>
        <p:spPr>
          <a:xfrm>
            <a:off x="581192" y="2180496"/>
            <a:ext cx="11029615" cy="4465401"/>
          </a:xfrm>
        </p:spPr>
        <p:txBody>
          <a:bodyPr>
            <a:normAutofit/>
          </a:bodyPr>
          <a:lstStyle/>
          <a:p>
            <a:r>
              <a:rPr lang="en-US" sz="2400" b="1" dirty="0">
                <a:solidFill>
                  <a:schemeClr val="tx1"/>
                </a:solidFill>
              </a:rPr>
              <a:t>EVERYONE</a:t>
            </a:r>
            <a:r>
              <a:rPr lang="en-US" sz="2400" dirty="0">
                <a:solidFill>
                  <a:schemeClr val="tx1"/>
                </a:solidFill>
              </a:rPr>
              <a:t> will be required to click a permission box at the beginning of the form to allow their financial information to be transferred into the FAFSA form-including non-tax filers</a:t>
            </a:r>
          </a:p>
          <a:p>
            <a:r>
              <a:rPr lang="en-US" sz="2400" dirty="0">
                <a:solidFill>
                  <a:schemeClr val="tx1"/>
                </a:solidFill>
              </a:rPr>
              <a:t>Process </a:t>
            </a:r>
            <a:r>
              <a:rPr lang="en-US" sz="2400" b="1" dirty="0">
                <a:solidFill>
                  <a:schemeClr val="tx1"/>
                </a:solidFill>
              </a:rPr>
              <a:t>REQUIRES</a:t>
            </a:r>
            <a:r>
              <a:rPr lang="en-US" sz="2400" dirty="0">
                <a:solidFill>
                  <a:schemeClr val="tx1"/>
                </a:solidFill>
              </a:rPr>
              <a:t> transferring of data from IRS whenever possible</a:t>
            </a:r>
          </a:p>
          <a:p>
            <a:r>
              <a:rPr lang="en-US" sz="2400" dirty="0">
                <a:solidFill>
                  <a:schemeClr val="tx1"/>
                </a:solidFill>
              </a:rPr>
              <a:t>Very limited paths for people to manually enter their financial data-separated couples, non-US tax filers, undocumented parents</a:t>
            </a:r>
          </a:p>
          <a:p>
            <a:r>
              <a:rPr lang="en-US" sz="2400" dirty="0">
                <a:solidFill>
                  <a:schemeClr val="tx1"/>
                </a:solidFill>
              </a:rPr>
              <a:t>Number of questions has been reduced </a:t>
            </a:r>
          </a:p>
        </p:txBody>
      </p:sp>
      <p:pic>
        <p:nvPicPr>
          <p:cNvPr id="5" name="Picture 4" descr="A picture containing table">
            <a:extLst>
              <a:ext uri="{FF2B5EF4-FFF2-40B4-BE49-F238E27FC236}">
                <a16:creationId xmlns:a16="http://schemas.microsoft.com/office/drawing/2014/main" id="{9DF163EB-7A78-7240-6149-6C95BA75C4F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75443" y="5241303"/>
            <a:ext cx="4335364" cy="1440484"/>
          </a:xfrm>
          <a:prstGeom prst="rect">
            <a:avLst/>
          </a:prstGeom>
        </p:spPr>
      </p:pic>
      <p:sp>
        <p:nvSpPr>
          <p:cNvPr id="6" name="TextBox 5">
            <a:extLst>
              <a:ext uri="{FF2B5EF4-FFF2-40B4-BE49-F238E27FC236}">
                <a16:creationId xmlns:a16="http://schemas.microsoft.com/office/drawing/2014/main" id="{2E8475C1-828A-49F0-2ABB-2C015946F81F}"/>
              </a:ext>
            </a:extLst>
          </p:cNvPr>
          <p:cNvSpPr txBox="1"/>
          <p:nvPr/>
        </p:nvSpPr>
        <p:spPr>
          <a:xfrm>
            <a:off x="9284976" y="6991647"/>
            <a:ext cx="1687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Gill Sans MT" panose="020B0502020104020203"/>
                <a:ea typeface="+mn-ea"/>
                <a:cs typeface="+mn-cs"/>
                <a:hlinkClick r:id="rId3" tooltip="https://journalistsresource.org/studies/economics/taxes/tax-returns-irs-income-cost-itemize/"/>
              </a:rPr>
              <a:t>This Photo</a:t>
            </a:r>
            <a:r>
              <a:rPr kumimoji="0" lang="en-US" sz="900" b="0" i="0" u="none" strike="noStrike" kern="1200" cap="none" spc="0" normalizeH="0" baseline="0" noProof="0">
                <a:ln>
                  <a:noFill/>
                </a:ln>
                <a:solidFill>
                  <a:prstClr val="black"/>
                </a:solidFill>
                <a:effectLst/>
                <a:uLnTx/>
                <a:uFillTx/>
                <a:latin typeface="Gill Sans MT" panose="020B0502020104020203"/>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Gill Sans MT" panose="020B0502020104020203"/>
                <a:ea typeface="+mn-ea"/>
                <a:cs typeface="+mn-cs"/>
                <a:hlinkClick r:id="rId4"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46363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C166-B98A-74CC-6919-7AB8B9BA0F23}"/>
              </a:ext>
            </a:extLst>
          </p:cNvPr>
          <p:cNvSpPr>
            <a:spLocks noGrp="1"/>
          </p:cNvSpPr>
          <p:nvPr>
            <p:ph type="title"/>
          </p:nvPr>
        </p:nvSpPr>
        <p:spPr/>
        <p:txBody>
          <a:bodyPr/>
          <a:lstStyle/>
          <a:p>
            <a:r>
              <a:rPr lang="en-US" dirty="0"/>
              <a:t>Streamlining the form</a:t>
            </a:r>
          </a:p>
        </p:txBody>
      </p:sp>
      <p:sp>
        <p:nvSpPr>
          <p:cNvPr id="3" name="Content Placeholder 2">
            <a:extLst>
              <a:ext uri="{FF2B5EF4-FFF2-40B4-BE49-F238E27FC236}">
                <a16:creationId xmlns:a16="http://schemas.microsoft.com/office/drawing/2014/main" id="{C5839FCC-7A29-45EF-7078-9C726FAD32EB}"/>
              </a:ext>
            </a:extLst>
          </p:cNvPr>
          <p:cNvSpPr>
            <a:spLocks noGrp="1"/>
          </p:cNvSpPr>
          <p:nvPr>
            <p:ph idx="1"/>
          </p:nvPr>
        </p:nvSpPr>
        <p:spPr>
          <a:xfrm>
            <a:off x="581192" y="2180496"/>
            <a:ext cx="11029615" cy="4484255"/>
          </a:xfrm>
        </p:spPr>
        <p:txBody>
          <a:bodyPr>
            <a:normAutofit lnSpcReduction="10000"/>
          </a:bodyPr>
          <a:lstStyle/>
          <a:p>
            <a:r>
              <a:rPr lang="en-US" sz="2800" dirty="0">
                <a:solidFill>
                  <a:schemeClr val="tx1"/>
                </a:solidFill>
              </a:rPr>
              <a:t>Will confirm non-filers and hopefully eliminate Non-filer letters required for the verification process</a:t>
            </a:r>
          </a:p>
          <a:p>
            <a:r>
              <a:rPr lang="en-US" sz="2800" dirty="0">
                <a:solidFill>
                  <a:schemeClr val="tx1"/>
                </a:solidFill>
              </a:rPr>
              <a:t>Everyone with a separate tax form will have to log-in and grant permission-married filing separately for example</a:t>
            </a:r>
          </a:p>
          <a:p>
            <a:r>
              <a:rPr lang="en-US" dirty="0">
                <a:solidFill>
                  <a:schemeClr val="tx1"/>
                </a:solidFill>
              </a:rPr>
              <a:t>At no time during completing the form, on the FAFSA summary or on the Student Aid Report will you see any of the numbers transferred-”Transferred from the IRS”</a:t>
            </a:r>
          </a:p>
          <a:p>
            <a:r>
              <a:rPr lang="en-US" sz="2800" dirty="0">
                <a:solidFill>
                  <a:schemeClr val="tx1"/>
                </a:solidFill>
              </a:rPr>
              <a:t>Will not have any opportunity to make corrections to these numbers</a:t>
            </a:r>
          </a:p>
          <a:p>
            <a:endParaRPr lang="en-US" dirty="0"/>
          </a:p>
        </p:txBody>
      </p:sp>
    </p:spTree>
    <p:extLst>
      <p:ext uri="{BB962C8B-B14F-4D97-AF65-F5344CB8AC3E}">
        <p14:creationId xmlns:p14="http://schemas.microsoft.com/office/powerpoint/2010/main" val="180574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300B12-6CE3-4CDE-8957-CCA571F34C7B}"/>
              </a:ext>
            </a:extLst>
          </p:cNvPr>
          <p:cNvSpPr>
            <a:spLocks noGrp="1"/>
          </p:cNvSpPr>
          <p:nvPr>
            <p:ph type="title"/>
          </p:nvPr>
        </p:nvSpPr>
        <p:spPr/>
        <p:txBody>
          <a:bodyPr/>
          <a:lstStyle/>
          <a:p>
            <a:r>
              <a:rPr lang="en-US" dirty="0"/>
              <a:t>The Student aid index (SAI)</a:t>
            </a:r>
          </a:p>
        </p:txBody>
      </p:sp>
      <p:sp>
        <p:nvSpPr>
          <p:cNvPr id="4" name="Content Placeholder 3">
            <a:extLst>
              <a:ext uri="{FF2B5EF4-FFF2-40B4-BE49-F238E27FC236}">
                <a16:creationId xmlns:a16="http://schemas.microsoft.com/office/drawing/2014/main" id="{97CE4503-B583-4C76-A9C7-AA6C9EE8954F}"/>
              </a:ext>
            </a:extLst>
          </p:cNvPr>
          <p:cNvSpPr>
            <a:spLocks noGrp="1"/>
          </p:cNvSpPr>
          <p:nvPr>
            <p:ph idx="1"/>
          </p:nvPr>
        </p:nvSpPr>
        <p:spPr>
          <a:xfrm>
            <a:off x="581192" y="2180496"/>
            <a:ext cx="11029615" cy="4163743"/>
          </a:xfrm>
        </p:spPr>
        <p:txBody>
          <a:bodyPr>
            <a:normAutofit lnSpcReduction="10000"/>
          </a:bodyPr>
          <a:lstStyle/>
          <a:p>
            <a:r>
              <a:rPr lang="en-US" dirty="0">
                <a:solidFill>
                  <a:schemeClr val="tx1"/>
                </a:solidFill>
              </a:rPr>
              <a:t>New name for the EFC</a:t>
            </a:r>
          </a:p>
          <a:p>
            <a:pPr lvl="1"/>
            <a:r>
              <a:rPr lang="en-US" dirty="0">
                <a:solidFill>
                  <a:schemeClr val="tx1"/>
                </a:solidFill>
              </a:rPr>
              <a:t>Better reflects the output from the FAFSA as an index, not as a reflection of what a family can or will pay</a:t>
            </a:r>
          </a:p>
          <a:p>
            <a:r>
              <a:rPr lang="en-US" dirty="0">
                <a:solidFill>
                  <a:schemeClr val="tx1"/>
                </a:solidFill>
              </a:rPr>
              <a:t>SAI could be as low as </a:t>
            </a:r>
            <a:r>
              <a:rPr lang="en-US" b="1" dirty="0">
                <a:solidFill>
                  <a:schemeClr val="tx1"/>
                </a:solidFill>
              </a:rPr>
              <a:t>-$1500</a:t>
            </a:r>
            <a:r>
              <a:rPr lang="en-US" dirty="0">
                <a:solidFill>
                  <a:schemeClr val="tx1"/>
                </a:solidFill>
              </a:rPr>
              <a:t>, allowing neediest students to receive aid in excess of the Cost of Attendance</a:t>
            </a:r>
          </a:p>
          <a:p>
            <a:pPr lvl="1"/>
            <a:r>
              <a:rPr lang="en-US" dirty="0">
                <a:solidFill>
                  <a:schemeClr val="tx1"/>
                </a:solidFill>
              </a:rPr>
              <a:t>Non-tax filing families will receive automatic -$1500 SAI</a:t>
            </a:r>
          </a:p>
          <a:p>
            <a:r>
              <a:rPr lang="en-US" dirty="0">
                <a:solidFill>
                  <a:schemeClr val="tx1"/>
                </a:solidFill>
              </a:rPr>
              <a:t>SAI determines eligibility for all other types of federal student aid except maximum and minimum Pell awards from the Federal Poverty Tables</a:t>
            </a:r>
          </a:p>
        </p:txBody>
      </p:sp>
    </p:spTree>
    <p:extLst>
      <p:ext uri="{BB962C8B-B14F-4D97-AF65-F5344CB8AC3E}">
        <p14:creationId xmlns:p14="http://schemas.microsoft.com/office/powerpoint/2010/main" val="90733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6225-34E9-8741-9F85-5AC6604BC9BF}"/>
              </a:ext>
            </a:extLst>
          </p:cNvPr>
          <p:cNvSpPr>
            <a:spLocks noGrp="1"/>
          </p:cNvSpPr>
          <p:nvPr>
            <p:ph type="title"/>
          </p:nvPr>
        </p:nvSpPr>
        <p:spPr/>
        <p:txBody>
          <a:bodyPr/>
          <a:lstStyle/>
          <a:p>
            <a:r>
              <a:rPr lang="en-US" dirty="0"/>
              <a:t>Pell grant –determining </a:t>
            </a:r>
            <a:r>
              <a:rPr lang="en-US" dirty="0" err="1"/>
              <a:t>elibility</a:t>
            </a:r>
            <a:endParaRPr lang="en-US" dirty="0"/>
          </a:p>
        </p:txBody>
      </p:sp>
      <p:sp>
        <p:nvSpPr>
          <p:cNvPr id="3" name="Content Placeholder 2">
            <a:extLst>
              <a:ext uri="{FF2B5EF4-FFF2-40B4-BE49-F238E27FC236}">
                <a16:creationId xmlns:a16="http://schemas.microsoft.com/office/drawing/2014/main" id="{742D8952-5566-70C8-5691-E0CA0165E194}"/>
              </a:ext>
            </a:extLst>
          </p:cNvPr>
          <p:cNvSpPr>
            <a:spLocks noGrp="1"/>
          </p:cNvSpPr>
          <p:nvPr>
            <p:ph idx="1"/>
          </p:nvPr>
        </p:nvSpPr>
        <p:spPr>
          <a:xfrm>
            <a:off x="581192" y="2180496"/>
            <a:ext cx="11029615" cy="4352279"/>
          </a:xfrm>
        </p:spPr>
        <p:txBody>
          <a:bodyPr>
            <a:normAutofit lnSpcReduction="10000"/>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a:ea typeface="Roboto"/>
                <a:cs typeface="+mn-cs"/>
              </a:rPr>
              <a:t>Two ways to qualify for a Pell grant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Roboto"/>
                <a:cs typeface="+mn-cs"/>
              </a:rPr>
              <a:t>Will use federal Poverty Tables that match the income year to be reported on the FAFSA- next year 2022 income information and 2022 Poverty Table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a:ea typeface="Roboto"/>
                <a:cs typeface="+mn-cs"/>
              </a:rPr>
              <a:t>Pell eligibility determination: </a:t>
            </a:r>
            <a:endParaRPr kumimoji="0" lang="en-US" sz="2400" b="0" i="0" u="none" strike="noStrike" kern="1200" cap="none" spc="0" normalizeH="0" baseline="0" noProof="0" dirty="0">
              <a:ln>
                <a:noFill/>
              </a:ln>
              <a:solidFill>
                <a:prstClr val="black"/>
              </a:solidFill>
              <a:effectLst/>
              <a:uLnTx/>
              <a:uFillTx/>
              <a:latin typeface="Roboto"/>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a:ea typeface="Roboto"/>
                <a:cs typeface="+mn-cs"/>
              </a:rPr>
              <a:t>Is the student eligible for Max Pell per the Poverty Table?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a:ea typeface="Roboto"/>
                <a:cs typeface="+mn-cs"/>
              </a:rPr>
              <a:t>Is the student eligible for Pell by SAI?</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a:ea typeface="Roboto"/>
                <a:cs typeface="+mn-cs"/>
              </a:rPr>
              <a:t>Is the student eligible by Min Pell per the Poverty Table? </a:t>
            </a:r>
            <a:endParaRPr kumimoji="0" lang="en-US" sz="2400" b="0" i="0" u="none" strike="noStrike" kern="1200" cap="none" spc="0" normalizeH="0" baseline="0" noProof="0" dirty="0">
              <a:ln>
                <a:noFill/>
              </a:ln>
              <a:solidFill>
                <a:prstClr val="black"/>
              </a:solidFill>
              <a:effectLst/>
              <a:uLnTx/>
              <a:uFillTx/>
              <a:latin typeface="Roboto"/>
              <a:ea typeface="+mn-ea"/>
              <a:cs typeface="+mn-cs"/>
            </a:endParaRPr>
          </a:p>
          <a:p>
            <a:pPr marL="3429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a:ea typeface="Roboto"/>
                <a:cs typeface="+mn-cs"/>
              </a:rPr>
              <a:t>Max/Min Pell is determined by family size, family composition, and AGI</a:t>
            </a:r>
          </a:p>
          <a:p>
            <a:pPr marL="8001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boto"/>
                <a:ea typeface="Roboto"/>
                <a:cs typeface="+mn-cs"/>
              </a:rPr>
              <a:t>Family composition- one or two parent household- for dependent students</a:t>
            </a:r>
          </a:p>
          <a:p>
            <a:pPr marL="8001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boto"/>
                <a:ea typeface="Roboto"/>
                <a:cs typeface="+mn-cs"/>
              </a:rPr>
              <a:t>Different tables for independent students-married or with dependents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Roboto"/>
                <a:ea typeface="Roboto"/>
                <a:cs typeface="+mn-cs"/>
              </a:rPr>
              <a:t>Students will receive the most generous Pell Grant for which they are eligible, either by SAI or the new min/max Pell measures</a:t>
            </a:r>
            <a:endParaRPr kumimoji="0" lang="en-US" sz="2400" b="1" i="0" u="none" strike="noStrike" kern="1200" cap="none" spc="0" normalizeH="0" baseline="0" noProof="0" dirty="0">
              <a:ln>
                <a:noFill/>
              </a:ln>
              <a:solidFill>
                <a:prstClr val="black"/>
              </a:solidFill>
              <a:effectLst/>
              <a:uLnTx/>
              <a:uFillTx/>
              <a:latin typeface="Gill Sans MT" panose="020B0502020104020203"/>
              <a:ea typeface="Roboto"/>
              <a:cs typeface="+mn-cs"/>
            </a:endParaRPr>
          </a:p>
          <a:p>
            <a:endParaRPr lang="en-US" dirty="0"/>
          </a:p>
        </p:txBody>
      </p:sp>
    </p:spTree>
    <p:extLst>
      <p:ext uri="{BB962C8B-B14F-4D97-AF65-F5344CB8AC3E}">
        <p14:creationId xmlns:p14="http://schemas.microsoft.com/office/powerpoint/2010/main" val="1015644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31E5-4ACE-4114-F0D7-ECFDCA875114}"/>
              </a:ext>
            </a:extLst>
          </p:cNvPr>
          <p:cNvSpPr>
            <a:spLocks noGrp="1"/>
          </p:cNvSpPr>
          <p:nvPr>
            <p:ph type="title"/>
          </p:nvPr>
        </p:nvSpPr>
        <p:spPr/>
        <p:txBody>
          <a:bodyPr/>
          <a:lstStyle/>
          <a:p>
            <a:r>
              <a:rPr lang="en-US" dirty="0"/>
              <a:t>Sai formula changes</a:t>
            </a:r>
          </a:p>
        </p:txBody>
      </p:sp>
      <p:sp>
        <p:nvSpPr>
          <p:cNvPr id="3" name="Content Placeholder 2">
            <a:extLst>
              <a:ext uri="{FF2B5EF4-FFF2-40B4-BE49-F238E27FC236}">
                <a16:creationId xmlns:a16="http://schemas.microsoft.com/office/drawing/2014/main" id="{EC6479CE-685C-C255-5B84-0C1A9C158FB4}"/>
              </a:ext>
            </a:extLst>
          </p:cNvPr>
          <p:cNvSpPr>
            <a:spLocks noGrp="1"/>
          </p:cNvSpPr>
          <p:nvPr>
            <p:ph idx="1"/>
          </p:nvPr>
        </p:nvSpPr>
        <p:spPr/>
        <p:txBody>
          <a:bodyPr>
            <a:normAutofit fontScale="92500" lnSpcReduction="20000"/>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Family size(not household size anymore) will be based on number of people claimed as exemptions on tax forms filed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Will be an option to modify that number if it no longer is an accurate reflection of family size.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Parent info to be provided on the FAFSA will no longer be defined as primary custodial parent. New definition is “parent which provided the greater portion of the student’s financial support”.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SAI will no longer be divided by number in college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Gill Sans MT" panose="020B0502020104020203"/>
                <a:ea typeface="+mn-ea"/>
              </a:rPr>
              <a:t>If required to report assets, the family</a:t>
            </a: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 would have to report the net value of any business or family farm –no more exemptions for number of business employees or farms on which the family residence is located</a:t>
            </a:r>
          </a:p>
          <a:p>
            <a:endParaRPr lang="en-US" dirty="0"/>
          </a:p>
        </p:txBody>
      </p:sp>
    </p:spTree>
    <p:extLst>
      <p:ext uri="{BB962C8B-B14F-4D97-AF65-F5344CB8AC3E}">
        <p14:creationId xmlns:p14="http://schemas.microsoft.com/office/powerpoint/2010/main" val="148323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F961-2B17-4087-DDC3-F850A7FC5EF7}"/>
              </a:ext>
            </a:extLst>
          </p:cNvPr>
          <p:cNvSpPr>
            <a:spLocks noGrp="1"/>
          </p:cNvSpPr>
          <p:nvPr>
            <p:ph type="title"/>
          </p:nvPr>
        </p:nvSpPr>
        <p:spPr/>
        <p:txBody>
          <a:bodyPr/>
          <a:lstStyle/>
          <a:p>
            <a:r>
              <a:rPr lang="en-US" dirty="0"/>
              <a:t>FORMULA CHANGE IMPLICATIONS</a:t>
            </a:r>
          </a:p>
        </p:txBody>
      </p:sp>
      <p:sp>
        <p:nvSpPr>
          <p:cNvPr id="3" name="Content Placeholder 2">
            <a:extLst>
              <a:ext uri="{FF2B5EF4-FFF2-40B4-BE49-F238E27FC236}">
                <a16:creationId xmlns:a16="http://schemas.microsoft.com/office/drawing/2014/main" id="{E0ED62A4-100B-0ADA-3355-40ECB36DBEAC}"/>
              </a:ext>
            </a:extLst>
          </p:cNvPr>
          <p:cNvSpPr>
            <a:spLocks noGrp="1"/>
          </p:cNvSpPr>
          <p:nvPr>
            <p:ph idx="1"/>
          </p:nvPr>
        </p:nvSpPr>
        <p:spPr/>
        <p:txBody>
          <a:bodyPr>
            <a:normAutofit/>
          </a:bodyPr>
          <a:lstStyle/>
          <a:p>
            <a:r>
              <a:rPr lang="en-US" sz="2000" dirty="0">
                <a:solidFill>
                  <a:schemeClr val="tx1"/>
                </a:solidFill>
              </a:rPr>
              <a:t>May require high percentage of families to utilize the question that allows you to change family size-births, deaths, college graduates, criteria in divorce decrees, tax filing choices</a:t>
            </a:r>
          </a:p>
          <a:p>
            <a:r>
              <a:rPr lang="en-US" sz="2000" dirty="0">
                <a:solidFill>
                  <a:schemeClr val="tx1"/>
                </a:solidFill>
              </a:rPr>
              <a:t>With new definition of which parent(s) information belongs on the form-may or may not be the custodial parent, may cause tense situations between student and parent, may modify eligibility for student</a:t>
            </a:r>
          </a:p>
          <a:p>
            <a:r>
              <a:rPr lang="en-US" sz="2000" dirty="0">
                <a:solidFill>
                  <a:schemeClr val="tx1"/>
                </a:solidFill>
              </a:rPr>
              <a:t>How will non-custodial parents feel about having to complete the FAFSA?</a:t>
            </a:r>
          </a:p>
          <a:p>
            <a:r>
              <a:rPr lang="en-US" sz="2000" dirty="0">
                <a:solidFill>
                  <a:schemeClr val="tx1"/>
                </a:solidFill>
              </a:rPr>
              <a:t>Current college students may need to change which parent to report</a:t>
            </a:r>
          </a:p>
          <a:p>
            <a:r>
              <a:rPr lang="en-US" sz="2000" dirty="0">
                <a:solidFill>
                  <a:schemeClr val="tx1"/>
                </a:solidFill>
              </a:rPr>
              <a:t>Loss of eligibility for federal, state and institutional grants</a:t>
            </a:r>
          </a:p>
        </p:txBody>
      </p:sp>
    </p:spTree>
    <p:extLst>
      <p:ext uri="{BB962C8B-B14F-4D97-AF65-F5344CB8AC3E}">
        <p14:creationId xmlns:p14="http://schemas.microsoft.com/office/powerpoint/2010/main" val="3466487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Custom 4">
      <a:dk1>
        <a:sysClr val="windowText" lastClr="000000"/>
      </a:dk1>
      <a:lt1>
        <a:sysClr val="window" lastClr="FFFFFF"/>
      </a:lt1>
      <a:dk2>
        <a:srgbClr val="335B74"/>
      </a:dk2>
      <a:lt2>
        <a:srgbClr val="DFE3E5"/>
      </a:lt2>
      <a:accent1>
        <a:srgbClr val="1CADE4"/>
      </a:accent1>
      <a:accent2>
        <a:srgbClr val="2683C6"/>
      </a:accent2>
      <a:accent3>
        <a:srgbClr val="27CED7"/>
      </a:accent3>
      <a:accent4>
        <a:srgbClr val="FFFF66"/>
      </a:accent4>
      <a:accent5>
        <a:srgbClr val="3E8853"/>
      </a:accent5>
      <a:accent6>
        <a:srgbClr val="62A39F"/>
      </a:accent6>
      <a:hlink>
        <a:srgbClr val="6EAC1C"/>
      </a:hlink>
      <a:folHlink>
        <a:srgbClr val="B26B0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2458</Words>
  <Application>Microsoft Office PowerPoint</Application>
  <PresentationFormat>Widescreen</PresentationFormat>
  <Paragraphs>269</Paragraphs>
  <Slides>37</Slides>
  <Notes>22</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37</vt:i4>
      </vt:variant>
    </vt:vector>
  </HeadingPairs>
  <TitlesOfParts>
    <vt:vector size="55" baseType="lpstr">
      <vt:lpstr>Arial</vt:lpstr>
      <vt:lpstr>Arvo</vt:lpstr>
      <vt:lpstr>Calibri</vt:lpstr>
      <vt:lpstr>Calibri Light</vt:lpstr>
      <vt:lpstr>Circe</vt:lpstr>
      <vt:lpstr>Circe Bold</vt:lpstr>
      <vt:lpstr>Circe Extra Light</vt:lpstr>
      <vt:lpstr>Circe Light</vt:lpstr>
      <vt:lpstr>Gill Sans MT</vt:lpstr>
      <vt:lpstr>Open Sans Light</vt:lpstr>
      <vt:lpstr>Public Sans</vt:lpstr>
      <vt:lpstr>Roboto</vt:lpstr>
      <vt:lpstr>Symbol</vt:lpstr>
      <vt:lpstr>Verdana</vt:lpstr>
      <vt:lpstr>Wingdings</vt:lpstr>
      <vt:lpstr>Wingdings 2</vt:lpstr>
      <vt:lpstr>Office Theme</vt:lpstr>
      <vt:lpstr>Dividend</vt:lpstr>
      <vt:lpstr>FAFSA FORM &amp; FORMULA CHANGES</vt:lpstr>
      <vt:lpstr>CHANGES ARE COMING! ARE YOU READY?</vt:lpstr>
      <vt:lpstr>implementation for 2024-2025</vt:lpstr>
      <vt:lpstr>STREAMLINING THE FORM</vt:lpstr>
      <vt:lpstr>Streamlining the form</vt:lpstr>
      <vt:lpstr>The Student aid index (SAI)</vt:lpstr>
      <vt:lpstr>Pell grant –determining elibility</vt:lpstr>
      <vt:lpstr>Sai formula changes</vt:lpstr>
      <vt:lpstr>FORMULA CHANGE IMPLICATIONS</vt:lpstr>
      <vt:lpstr>Formula change implications</vt:lpstr>
      <vt:lpstr>Formula change implications</vt:lpstr>
      <vt:lpstr>New option for students</vt:lpstr>
      <vt:lpstr>ItEMS NO LONGER REQUIRED</vt:lpstr>
      <vt:lpstr>COUNSELOR CONSIDERATIONS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Know I Can   FAFSA COMPLETION</vt:lpstr>
      <vt:lpstr>Our Mission</vt:lpstr>
      <vt:lpstr>FAFSA Is Everyone’s Business!</vt:lpstr>
      <vt:lpstr>How Do We Continue To Increase FAFSA Completion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FAFSA FORM &amp; FORMULA CHANGES</dc:title>
  <dc:creator>MorraLee Keller</dc:creator>
  <cp:lastModifiedBy>Ramy Tiba</cp:lastModifiedBy>
  <cp:revision>2</cp:revision>
  <dcterms:created xsi:type="dcterms:W3CDTF">2022-10-24T18:01:08Z</dcterms:created>
  <dcterms:modified xsi:type="dcterms:W3CDTF">2022-10-27T20:32:21Z</dcterms:modified>
</cp:coreProperties>
</file>